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8" r:id="rId3"/>
    <p:sldId id="259" r:id="rId4"/>
    <p:sldId id="269" r:id="rId5"/>
    <p:sldId id="260" r:id="rId6"/>
    <p:sldId id="263" r:id="rId7"/>
    <p:sldId id="268" r:id="rId8"/>
    <p:sldId id="271" r:id="rId9"/>
    <p:sldId id="273" r:id="rId10"/>
    <p:sldId id="265" r:id="rId11"/>
    <p:sldId id="267" r:id="rId12"/>
    <p:sldId id="270" r:id="rId13"/>
    <p:sldId id="276" r:id="rId14"/>
    <p:sldId id="277" r:id="rId15"/>
    <p:sldId id="272" r:id="rId16"/>
    <p:sldId id="278" r:id="rId17"/>
    <p:sldId id="275" r:id="rId1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4FF"/>
    <a:srgbClr val="61D6FF"/>
    <a:srgbClr val="FF5B5B"/>
    <a:srgbClr val="FFE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8" autoAdjust="0"/>
    <p:restoredTop sz="94629" autoAdjust="0"/>
  </p:normalViewPr>
  <p:slideViewPr>
    <p:cSldViewPr>
      <p:cViewPr varScale="1">
        <p:scale>
          <a:sx n="85" d="100"/>
          <a:sy n="85"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1CDDB61-E4AE-43B8-B63D-F382EBB9378E}" type="datetimeFigureOut">
              <a:rPr lang="it-IT" smtClean="0"/>
              <a:t>11/05/2016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DCD5091-E126-413E-90B5-09EE6E5E5760}" type="slidenum">
              <a:rPr lang="it-IT" smtClean="0"/>
              <a:t>‹N›</a:t>
            </a:fld>
            <a:endParaRPr lang="it-IT"/>
          </a:p>
        </p:txBody>
      </p:sp>
    </p:spTree>
    <p:extLst>
      <p:ext uri="{BB962C8B-B14F-4D97-AF65-F5344CB8AC3E}">
        <p14:creationId xmlns:p14="http://schemas.microsoft.com/office/powerpoint/2010/main" val="188266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10</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11</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12</a:t>
            </a:fld>
            <a:endParaRPr lang="it-IT"/>
          </a:p>
        </p:txBody>
      </p:sp>
    </p:spTree>
    <p:extLst>
      <p:ext uri="{BB962C8B-B14F-4D97-AF65-F5344CB8AC3E}">
        <p14:creationId xmlns:p14="http://schemas.microsoft.com/office/powerpoint/2010/main" val="2548779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13</a:t>
            </a:fld>
            <a:endParaRPr lang="it-IT"/>
          </a:p>
        </p:txBody>
      </p:sp>
    </p:spTree>
    <p:extLst>
      <p:ext uri="{BB962C8B-B14F-4D97-AF65-F5344CB8AC3E}">
        <p14:creationId xmlns:p14="http://schemas.microsoft.com/office/powerpoint/2010/main" val="409989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14</a:t>
            </a:fld>
            <a:endParaRPr lang="it-IT"/>
          </a:p>
        </p:txBody>
      </p:sp>
    </p:spTree>
    <p:extLst>
      <p:ext uri="{BB962C8B-B14F-4D97-AF65-F5344CB8AC3E}">
        <p14:creationId xmlns:p14="http://schemas.microsoft.com/office/powerpoint/2010/main" val="2100166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15</a:t>
            </a:fld>
            <a:endParaRPr lang="it-IT"/>
          </a:p>
        </p:txBody>
      </p:sp>
    </p:spTree>
    <p:extLst>
      <p:ext uri="{BB962C8B-B14F-4D97-AF65-F5344CB8AC3E}">
        <p14:creationId xmlns:p14="http://schemas.microsoft.com/office/powerpoint/2010/main" val="3360113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16</a:t>
            </a:fld>
            <a:endParaRPr lang="it-IT"/>
          </a:p>
        </p:txBody>
      </p:sp>
    </p:spTree>
    <p:extLst>
      <p:ext uri="{BB962C8B-B14F-4D97-AF65-F5344CB8AC3E}">
        <p14:creationId xmlns:p14="http://schemas.microsoft.com/office/powerpoint/2010/main" val="1086207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17</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2</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3</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4</a:t>
            </a:fld>
            <a:endParaRPr lang="it-IT"/>
          </a:p>
        </p:txBody>
      </p:sp>
    </p:spTree>
    <p:extLst>
      <p:ext uri="{BB962C8B-B14F-4D97-AF65-F5344CB8AC3E}">
        <p14:creationId xmlns:p14="http://schemas.microsoft.com/office/powerpoint/2010/main" val="179767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5</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6</a:t>
            </a:fld>
            <a:endParaRPr lang="it-IT"/>
          </a:p>
        </p:txBody>
      </p:sp>
    </p:spTree>
    <p:extLst>
      <p:ext uri="{BB962C8B-B14F-4D97-AF65-F5344CB8AC3E}">
        <p14:creationId xmlns:p14="http://schemas.microsoft.com/office/powerpoint/2010/main" val="214831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7</a:t>
            </a:fld>
            <a:endParaRPr lang="it-IT"/>
          </a:p>
        </p:txBody>
      </p:sp>
    </p:spTree>
    <p:extLst>
      <p:ext uri="{BB962C8B-B14F-4D97-AF65-F5344CB8AC3E}">
        <p14:creationId xmlns:p14="http://schemas.microsoft.com/office/powerpoint/2010/main" val="233987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8</a:t>
            </a:fld>
            <a:endParaRPr lang="it-IT"/>
          </a:p>
        </p:txBody>
      </p:sp>
    </p:spTree>
    <p:extLst>
      <p:ext uri="{BB962C8B-B14F-4D97-AF65-F5344CB8AC3E}">
        <p14:creationId xmlns:p14="http://schemas.microsoft.com/office/powerpoint/2010/main" val="3152277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D5091-E126-413E-90B5-09EE6E5E5760}" type="slidenum">
              <a:rPr lang="it-IT" smtClean="0"/>
              <a:t>9</a:t>
            </a:fld>
            <a:endParaRPr lang="it-IT"/>
          </a:p>
        </p:txBody>
      </p:sp>
    </p:spTree>
    <p:extLst>
      <p:ext uri="{BB962C8B-B14F-4D97-AF65-F5344CB8AC3E}">
        <p14:creationId xmlns:p14="http://schemas.microsoft.com/office/powerpoint/2010/main" val="66251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8E9866D-349E-4FEB-8C18-E2846DE04B3F}" type="datetimeFigureOut">
              <a:rPr lang="it-IT" smtClean="0"/>
              <a:t>11/05/2016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318800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E9866D-349E-4FEB-8C18-E2846DE04B3F}" type="datetimeFigureOut">
              <a:rPr lang="it-IT" smtClean="0"/>
              <a:t>11/05/2016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105580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E9866D-349E-4FEB-8C18-E2846DE04B3F}" type="datetimeFigureOut">
              <a:rPr lang="it-IT" smtClean="0"/>
              <a:t>11/05/2016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53714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E9866D-349E-4FEB-8C18-E2846DE04B3F}" type="datetimeFigureOut">
              <a:rPr lang="it-IT" smtClean="0"/>
              <a:t>11/05/2016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199789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8E9866D-349E-4FEB-8C18-E2846DE04B3F}" type="datetimeFigureOut">
              <a:rPr lang="it-IT" smtClean="0"/>
              <a:t>11/05/2016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354437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8E9866D-349E-4FEB-8C18-E2846DE04B3F}" type="datetimeFigureOut">
              <a:rPr lang="it-IT" smtClean="0"/>
              <a:t>11/05/2016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34577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8E9866D-349E-4FEB-8C18-E2846DE04B3F}" type="datetimeFigureOut">
              <a:rPr lang="it-IT" smtClean="0"/>
              <a:t>11/05/2016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175400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8E9866D-349E-4FEB-8C18-E2846DE04B3F}" type="datetimeFigureOut">
              <a:rPr lang="it-IT" smtClean="0"/>
              <a:t>11/05/2016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400165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E9866D-349E-4FEB-8C18-E2846DE04B3F}" type="datetimeFigureOut">
              <a:rPr lang="it-IT" smtClean="0"/>
              <a:t>11/05/2016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126671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E9866D-349E-4FEB-8C18-E2846DE04B3F}" type="datetimeFigureOut">
              <a:rPr lang="it-IT" smtClean="0"/>
              <a:t>11/05/2016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181213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E9866D-349E-4FEB-8C18-E2846DE04B3F}" type="datetimeFigureOut">
              <a:rPr lang="it-IT" smtClean="0"/>
              <a:t>11/05/2016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CEC48E-AFAA-4B0F-8D6F-2065B10BDCE2}" type="slidenum">
              <a:rPr lang="it-IT" smtClean="0"/>
              <a:t>‹N›</a:t>
            </a:fld>
            <a:endParaRPr lang="it-IT"/>
          </a:p>
        </p:txBody>
      </p:sp>
    </p:spTree>
    <p:extLst>
      <p:ext uri="{BB962C8B-B14F-4D97-AF65-F5344CB8AC3E}">
        <p14:creationId xmlns:p14="http://schemas.microsoft.com/office/powerpoint/2010/main" val="380507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9866D-349E-4FEB-8C18-E2846DE04B3F}" type="datetimeFigureOut">
              <a:rPr lang="it-IT" smtClean="0"/>
              <a:t>11/05/2016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EC48E-AFAA-4B0F-8D6F-2065B10BDCE2}" type="slidenum">
              <a:rPr lang="it-IT" smtClean="0"/>
              <a:t>‹N›</a:t>
            </a:fld>
            <a:endParaRPr lang="it-IT"/>
          </a:p>
        </p:txBody>
      </p:sp>
    </p:spTree>
    <p:extLst>
      <p:ext uri="{BB962C8B-B14F-4D97-AF65-F5344CB8AC3E}">
        <p14:creationId xmlns:p14="http://schemas.microsoft.com/office/powerpoint/2010/main" val="3125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2896"/>
            <a:ext cx="8229600" cy="850106"/>
          </a:xfrm>
        </p:spPr>
        <p:txBody>
          <a:bodyPr>
            <a:normAutofit/>
          </a:bodyPr>
          <a:lstStyle/>
          <a:p>
            <a:r>
              <a:rPr lang="it-IT" sz="2400" dirty="0"/>
              <a:t>Assemblea Ordinaria degli iscritti</a:t>
            </a:r>
            <a:br>
              <a:rPr lang="it-IT" sz="2400" dirty="0"/>
            </a:br>
            <a:r>
              <a:rPr lang="it-IT" sz="2400" dirty="0"/>
              <a:t>all’Ordine degli Avvocati di Bologna</a:t>
            </a:r>
          </a:p>
        </p:txBody>
      </p:sp>
      <p:pic>
        <p:nvPicPr>
          <p:cNvPr id="7" name="Immagine 6"/>
          <p:cNvPicPr>
            <a:picLocks noChangeAspect="1"/>
          </p:cNvPicPr>
          <p:nvPr/>
        </p:nvPicPr>
        <p:blipFill>
          <a:blip r:embed="rId3"/>
          <a:stretch>
            <a:fillRect/>
          </a:stretch>
        </p:blipFill>
        <p:spPr>
          <a:xfrm>
            <a:off x="3538678" y="287023"/>
            <a:ext cx="2045955" cy="1917841"/>
          </a:xfrm>
          <a:prstGeom prst="rect">
            <a:avLst/>
          </a:prstGeom>
        </p:spPr>
      </p:pic>
      <p:sp>
        <p:nvSpPr>
          <p:cNvPr id="8" name="Titolo 1"/>
          <p:cNvSpPr txBox="1">
            <a:spLocks/>
          </p:cNvSpPr>
          <p:nvPr/>
        </p:nvSpPr>
        <p:spPr>
          <a:xfrm>
            <a:off x="446855" y="4077072"/>
            <a:ext cx="8229600"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400" dirty="0"/>
              <a:t>Fondazione Golinelli   11 Maggio 2016</a:t>
            </a:r>
          </a:p>
        </p:txBody>
      </p:sp>
      <p:sp>
        <p:nvSpPr>
          <p:cNvPr id="9" name="Titolo 1"/>
          <p:cNvSpPr txBox="1">
            <a:spLocks/>
          </p:cNvSpPr>
          <p:nvPr/>
        </p:nvSpPr>
        <p:spPr>
          <a:xfrm>
            <a:off x="446856" y="530120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400" dirty="0"/>
              <a:t>Relazione del Consigliere Segretario</a:t>
            </a:r>
          </a:p>
          <a:p>
            <a:r>
              <a:rPr lang="it-IT" sz="2400" dirty="0"/>
              <a:t>avv. Lorenzo Turazza</a:t>
            </a:r>
          </a:p>
        </p:txBody>
      </p:sp>
    </p:spTree>
    <p:extLst>
      <p:ext uri="{BB962C8B-B14F-4D97-AF65-F5344CB8AC3E}">
        <p14:creationId xmlns:p14="http://schemas.microsoft.com/office/powerpoint/2010/main" val="237734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Consiglieri ai turni di ricevimento</a:t>
            </a:r>
          </a:p>
          <a:p>
            <a:pPr marL="0" indent="0" algn="ctr">
              <a:buNone/>
            </a:pPr>
            <a:endParaRPr lang="it-IT" u="sng" dirty="0"/>
          </a:p>
          <a:p>
            <a:pPr marL="0" indent="0" algn="just">
              <a:buNone/>
            </a:pPr>
            <a:endParaRPr lang="it-IT" sz="2800" dirty="0"/>
          </a:p>
        </p:txBody>
      </p:sp>
      <p:graphicFrame>
        <p:nvGraphicFramePr>
          <p:cNvPr id="5" name="Tabella 4"/>
          <p:cNvGraphicFramePr>
            <a:graphicFrameLocks noGrp="1"/>
          </p:cNvGraphicFramePr>
          <p:nvPr>
            <p:extLst>
              <p:ext uri="{D42A27DB-BD31-4B8C-83A1-F6EECF244321}">
                <p14:modId xmlns:p14="http://schemas.microsoft.com/office/powerpoint/2010/main" val="1225163688"/>
              </p:ext>
            </p:extLst>
          </p:nvPr>
        </p:nvGraphicFramePr>
        <p:xfrm>
          <a:off x="755576" y="2255480"/>
          <a:ext cx="3002920" cy="4053840"/>
        </p:xfrm>
        <a:graphic>
          <a:graphicData uri="http://schemas.openxmlformats.org/drawingml/2006/table">
            <a:tbl>
              <a:tblPr>
                <a:tableStyleId>{073A0DAA-6AF3-43AB-8588-CEC1D06C72B9}</a:tableStyleId>
              </a:tblPr>
              <a:tblGrid>
                <a:gridCol w="794891">
                  <a:extLst>
                    <a:ext uri="{9D8B030D-6E8A-4147-A177-3AD203B41FA5}">
                      <a16:colId xmlns:a16="http://schemas.microsoft.com/office/drawing/2014/main" val="20000"/>
                    </a:ext>
                  </a:extLst>
                </a:gridCol>
                <a:gridCol w="2208029">
                  <a:extLst>
                    <a:ext uri="{9D8B030D-6E8A-4147-A177-3AD203B41FA5}">
                      <a16:colId xmlns:a16="http://schemas.microsoft.com/office/drawing/2014/main" val="20001"/>
                    </a:ext>
                  </a:extLst>
                </a:gridCol>
              </a:tblGrid>
              <a:tr h="190500">
                <a:tc>
                  <a:txBody>
                    <a:bodyPr/>
                    <a:lstStyle/>
                    <a:p>
                      <a:pPr algn="ctr" fontAlgn="ctr"/>
                      <a:r>
                        <a:rPr lang="it-IT" sz="1400" b="1" u="none" strike="noStrike" dirty="0">
                          <a:effectLst/>
                        </a:rPr>
                        <a:t>Giorno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400" b="1" u="none" strike="noStrike" dirty="0">
                          <a:effectLst/>
                        </a:rPr>
                        <a:t>Consigliere</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190500">
                <a:tc rowSpan="3">
                  <a:txBody>
                    <a:bodyPr/>
                    <a:lstStyle/>
                    <a:p>
                      <a:pPr algn="ctr" fontAlgn="ctr"/>
                      <a:r>
                        <a:rPr lang="it-IT" sz="1400" b="1" u="none" strike="noStrike" dirty="0">
                          <a:effectLst/>
                        </a:rPr>
                        <a:t>Lunedì</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D'Errico Italia Elisabetta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0500">
                <a:tc vMerge="1">
                  <a:txBody>
                    <a:bodyPr/>
                    <a:lstStyle/>
                    <a:p>
                      <a:endParaRPr lang="it-IT"/>
                    </a:p>
                  </a:txBody>
                  <a:tcPr/>
                </a:tc>
                <a:tc>
                  <a:txBody>
                    <a:bodyPr/>
                    <a:lstStyle/>
                    <a:p>
                      <a:pPr algn="ctr" fontAlgn="ctr"/>
                      <a:r>
                        <a:rPr lang="it-IT" sz="1400" b="1" u="none" strike="noStrike" dirty="0">
                          <a:effectLst/>
                        </a:rPr>
                        <a:t>Goldstaub Stefano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500">
                <a:tc vMerge="1">
                  <a:txBody>
                    <a:bodyPr/>
                    <a:lstStyle/>
                    <a:p>
                      <a:endParaRPr lang="it-IT"/>
                    </a:p>
                  </a:txBody>
                  <a:tcPr/>
                </a:tc>
                <a:tc>
                  <a:txBody>
                    <a:bodyPr/>
                    <a:lstStyle/>
                    <a:p>
                      <a:pPr algn="ctr" fontAlgn="ctr"/>
                      <a:r>
                        <a:rPr lang="it-IT" sz="1400" b="1" u="none" strike="noStrike" dirty="0" err="1">
                          <a:effectLst/>
                        </a:rPr>
                        <a:t>Gavaudan</a:t>
                      </a:r>
                      <a:r>
                        <a:rPr lang="it-IT" sz="1400" b="1" u="none" strike="noStrike" dirty="0">
                          <a:effectLst/>
                        </a:rPr>
                        <a:t> Antonella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500">
                <a:tc rowSpan="3">
                  <a:txBody>
                    <a:bodyPr/>
                    <a:lstStyle/>
                    <a:p>
                      <a:pPr algn="ctr" fontAlgn="ctr"/>
                      <a:r>
                        <a:rPr lang="it-IT" sz="1400" b="1" u="none" strike="noStrike">
                          <a:effectLst/>
                        </a:rPr>
                        <a:t>Martedì</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Atti Annalisa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500">
                <a:tc vMerge="1">
                  <a:txBody>
                    <a:bodyPr/>
                    <a:lstStyle/>
                    <a:p>
                      <a:endParaRPr lang="it-IT"/>
                    </a:p>
                  </a:txBody>
                  <a:tcPr/>
                </a:tc>
                <a:tc>
                  <a:txBody>
                    <a:bodyPr/>
                    <a:lstStyle/>
                    <a:p>
                      <a:pPr algn="ctr" fontAlgn="ctr"/>
                      <a:r>
                        <a:rPr lang="it-IT" sz="1400" b="1" u="none" strike="noStrike" dirty="0">
                          <a:effectLst/>
                        </a:rPr>
                        <a:t>Tonini Stefania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500">
                <a:tc vMerge="1">
                  <a:txBody>
                    <a:bodyPr/>
                    <a:lstStyle/>
                    <a:p>
                      <a:endParaRPr lang="it-IT"/>
                    </a:p>
                  </a:txBody>
                  <a:tcPr/>
                </a:tc>
                <a:tc>
                  <a:txBody>
                    <a:bodyPr/>
                    <a:lstStyle/>
                    <a:p>
                      <a:pPr algn="ctr" fontAlgn="ctr"/>
                      <a:r>
                        <a:rPr lang="it-IT" sz="1400" b="1" u="none" strike="noStrike" dirty="0">
                          <a:effectLst/>
                        </a:rPr>
                        <a:t>Villa Silvia</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90500">
                <a:tc rowSpan="3">
                  <a:txBody>
                    <a:bodyPr/>
                    <a:lstStyle/>
                    <a:p>
                      <a:pPr algn="ctr" fontAlgn="ctr"/>
                      <a:r>
                        <a:rPr lang="it-IT" sz="1400" b="1" u="none" strike="noStrike" dirty="0">
                          <a:effectLst/>
                        </a:rPr>
                        <a:t>Mercoledì</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a:effectLst/>
                        </a:rPr>
                        <a:t>Canova Federico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90500">
                <a:tc vMerge="1">
                  <a:txBody>
                    <a:bodyPr/>
                    <a:lstStyle/>
                    <a:p>
                      <a:endParaRPr lang="it-IT"/>
                    </a:p>
                  </a:txBody>
                  <a:tcPr/>
                </a:tc>
                <a:tc>
                  <a:txBody>
                    <a:bodyPr/>
                    <a:lstStyle/>
                    <a:p>
                      <a:pPr algn="ctr" fontAlgn="ctr"/>
                      <a:r>
                        <a:rPr lang="it-IT" sz="1400" b="1" u="none" strike="noStrike" dirty="0" err="1">
                          <a:effectLst/>
                        </a:rPr>
                        <a:t>Colliva</a:t>
                      </a:r>
                      <a:r>
                        <a:rPr lang="it-IT" sz="1400" b="1" u="none" strike="noStrike" dirty="0">
                          <a:effectLst/>
                        </a:rPr>
                        <a:t> Francesco Paolo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90500">
                <a:tc vMerge="1">
                  <a:txBody>
                    <a:bodyPr/>
                    <a:lstStyle/>
                    <a:p>
                      <a:endParaRPr lang="it-IT"/>
                    </a:p>
                  </a:txBody>
                  <a:tcPr/>
                </a:tc>
                <a:tc>
                  <a:txBody>
                    <a:bodyPr/>
                    <a:lstStyle/>
                    <a:p>
                      <a:pPr algn="ctr" fontAlgn="ctr"/>
                      <a:r>
                        <a:rPr lang="it-IT" sz="1400" b="1" u="none" strike="noStrike" dirty="0" err="1">
                          <a:effectLst/>
                        </a:rPr>
                        <a:t>Tirapani</a:t>
                      </a:r>
                      <a:r>
                        <a:rPr lang="it-IT" sz="1400" b="1" u="none" strike="noStrike" dirty="0">
                          <a:effectLst/>
                        </a:rPr>
                        <a:t> Stefano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90500">
                <a:tc rowSpan="3">
                  <a:txBody>
                    <a:bodyPr/>
                    <a:lstStyle/>
                    <a:p>
                      <a:pPr algn="ctr" fontAlgn="ctr"/>
                      <a:r>
                        <a:rPr lang="it-IT" sz="1400" b="1" u="none" strike="noStrike">
                          <a:effectLst/>
                        </a:rPr>
                        <a:t>Giovedì</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dirty="0" err="1">
                          <a:effectLst/>
                        </a:rPr>
                        <a:t>Cavarretta</a:t>
                      </a:r>
                      <a:r>
                        <a:rPr lang="it-IT" sz="1400" b="1" u="none" strike="noStrike" dirty="0">
                          <a:effectLst/>
                        </a:rPr>
                        <a:t> Ercole</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90500">
                <a:tc vMerge="1">
                  <a:txBody>
                    <a:bodyPr/>
                    <a:lstStyle/>
                    <a:p>
                      <a:endParaRPr lang="it-IT"/>
                    </a:p>
                  </a:txBody>
                  <a:tcPr/>
                </a:tc>
                <a:tc>
                  <a:txBody>
                    <a:bodyPr/>
                    <a:lstStyle/>
                    <a:p>
                      <a:pPr algn="ctr" fontAlgn="ctr"/>
                      <a:r>
                        <a:rPr lang="it-IT" sz="1400" b="1" u="none" strike="noStrike" dirty="0">
                          <a:effectLst/>
                        </a:rPr>
                        <a:t>Giampaolo Pietro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90500">
                <a:tc vMerge="1">
                  <a:txBody>
                    <a:bodyPr/>
                    <a:lstStyle/>
                    <a:p>
                      <a:endParaRPr lang="it-IT"/>
                    </a:p>
                  </a:txBody>
                  <a:tcPr/>
                </a:tc>
                <a:tc>
                  <a:txBody>
                    <a:bodyPr/>
                    <a:lstStyle/>
                    <a:p>
                      <a:pPr algn="ctr" fontAlgn="ctr"/>
                      <a:r>
                        <a:rPr lang="it-IT" sz="1400" b="1" u="none" strike="noStrike">
                          <a:effectLst/>
                        </a:rPr>
                        <a:t>Spinzo Antonio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0500">
                <a:tc rowSpan="3">
                  <a:txBody>
                    <a:bodyPr/>
                    <a:lstStyle/>
                    <a:p>
                      <a:pPr algn="ctr" fontAlgn="ctr"/>
                      <a:r>
                        <a:rPr lang="it-IT" sz="1400" b="1" u="none" strike="noStrike">
                          <a:effectLst/>
                        </a:rPr>
                        <a:t>Venerdì</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a:effectLst/>
                        </a:rPr>
                        <a:t>Belli Beatrice</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90500">
                <a:tc vMerge="1">
                  <a:txBody>
                    <a:bodyPr/>
                    <a:lstStyle/>
                    <a:p>
                      <a:endParaRPr lang="it-IT"/>
                    </a:p>
                  </a:txBody>
                  <a:tcPr/>
                </a:tc>
                <a:tc>
                  <a:txBody>
                    <a:bodyPr/>
                    <a:lstStyle/>
                    <a:p>
                      <a:pPr algn="ctr" fontAlgn="ctr"/>
                      <a:r>
                        <a:rPr lang="it-IT" sz="1400" b="1" u="none" strike="noStrike">
                          <a:effectLst/>
                        </a:rPr>
                        <a:t>Dalle Nogare Roberto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90500">
                <a:tc vMerge="1">
                  <a:txBody>
                    <a:bodyPr/>
                    <a:lstStyle/>
                    <a:p>
                      <a:endParaRPr lang="it-IT"/>
                    </a:p>
                  </a:txBody>
                  <a:tcPr/>
                </a:tc>
                <a:tc>
                  <a:txBody>
                    <a:bodyPr/>
                    <a:lstStyle/>
                    <a:p>
                      <a:pPr algn="ctr" fontAlgn="ctr"/>
                      <a:r>
                        <a:rPr lang="it-IT" sz="1400" b="1" u="none" strike="noStrike">
                          <a:effectLst/>
                        </a:rPr>
                        <a:t>Lovato Alessandro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90500">
                <a:tc rowSpan="3">
                  <a:txBody>
                    <a:bodyPr/>
                    <a:lstStyle/>
                    <a:p>
                      <a:pPr algn="ctr" fontAlgn="ctr"/>
                      <a:r>
                        <a:rPr lang="it-IT" sz="1400" b="1" u="none" strike="noStrike">
                          <a:effectLst/>
                        </a:rPr>
                        <a:t>Sabato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it-IT" sz="1400" b="1" u="none" strike="noStrike">
                          <a:effectLst/>
                        </a:rPr>
                        <a:t>Florio Vincenzo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90500">
                <a:tc vMerge="1">
                  <a:txBody>
                    <a:bodyPr/>
                    <a:lstStyle/>
                    <a:p>
                      <a:endParaRPr lang="it-IT"/>
                    </a:p>
                  </a:txBody>
                  <a:tcPr/>
                </a:tc>
                <a:tc>
                  <a:txBody>
                    <a:bodyPr/>
                    <a:lstStyle/>
                    <a:p>
                      <a:pPr algn="ctr" fontAlgn="ctr"/>
                      <a:r>
                        <a:rPr lang="it-IT" sz="1400" b="1" u="none" strike="noStrike">
                          <a:effectLst/>
                        </a:rPr>
                        <a:t>Luppino Saverio</a:t>
                      </a:r>
                      <a:endParaRPr lang="it-IT" sz="1400" b="1"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90500">
                <a:tc vMerge="1">
                  <a:txBody>
                    <a:bodyPr/>
                    <a:lstStyle/>
                    <a:p>
                      <a:endParaRPr lang="it-IT"/>
                    </a:p>
                  </a:txBody>
                  <a:tcPr/>
                </a:tc>
                <a:tc>
                  <a:txBody>
                    <a:bodyPr/>
                    <a:lstStyle/>
                    <a:p>
                      <a:pPr algn="ctr" fontAlgn="ctr"/>
                      <a:r>
                        <a:rPr lang="it-IT" sz="1400" b="1" u="none" strike="noStrike" dirty="0" err="1">
                          <a:effectLst/>
                        </a:rPr>
                        <a:t>Palombarini</a:t>
                      </a:r>
                      <a:r>
                        <a:rPr lang="it-IT" sz="1400" b="1" u="none" strike="noStrike" dirty="0">
                          <a:effectLst/>
                        </a:rPr>
                        <a:t> Sergio</a:t>
                      </a:r>
                      <a:endParaRPr lang="it-IT" sz="14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bl>
          </a:graphicData>
        </a:graphic>
      </p:graphicFrame>
      <p:sp>
        <p:nvSpPr>
          <p:cNvPr id="8" name="Segnaposto contenuto 2"/>
          <p:cNvSpPr txBox="1">
            <a:spLocks/>
          </p:cNvSpPr>
          <p:nvPr/>
        </p:nvSpPr>
        <p:spPr>
          <a:xfrm>
            <a:off x="3843432" y="2276872"/>
            <a:ext cx="4752528"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600" b="1" dirty="0"/>
              <a:t>Il Presidente, avv. Giovanni Berti Arnoaldi Veli, il Segretario, avv. Lorenzo Turazza, e il Tesoriere, avv. Tiziana Zambelli, sono esonerati dai turni di ricevimento.</a:t>
            </a:r>
          </a:p>
          <a:p>
            <a:pPr marL="0" indent="0" algn="ctr">
              <a:buFont typeface="Arial" panose="020B0604020202020204" pitchFamily="34" charset="0"/>
              <a:buNone/>
            </a:pPr>
            <a:endParaRPr lang="it-IT" u="sng" dirty="0"/>
          </a:p>
          <a:p>
            <a:pPr marL="0" indent="0" algn="just">
              <a:buFont typeface="Arial" panose="020B0604020202020204" pitchFamily="34" charset="0"/>
              <a:buNone/>
            </a:pPr>
            <a:endParaRPr lang="it-IT" sz="2800" dirty="0"/>
          </a:p>
        </p:txBody>
      </p:sp>
      <p:sp>
        <p:nvSpPr>
          <p:cNvPr id="9" name="Segnaposto contenuto 2"/>
          <p:cNvSpPr txBox="1">
            <a:spLocks/>
          </p:cNvSpPr>
          <p:nvPr/>
        </p:nvSpPr>
        <p:spPr>
          <a:xfrm>
            <a:off x="3851920" y="3861048"/>
            <a:ext cx="4752528"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600" b="1" dirty="0"/>
              <a:t>I Consiglieri assegnatari del turno di ricevimento nello stesso giorno della settimana possono assicurare la propria presenza a turni alternati, salvi gli accordi interni che possano, di volta in volta, intervenire tra i Consiglieri (delibera Adunanza 13 Febbraio 2012).</a:t>
            </a:r>
          </a:p>
          <a:p>
            <a:pPr marL="0" indent="0" algn="ctr">
              <a:buFont typeface="Arial" panose="020B0604020202020204" pitchFamily="34" charset="0"/>
              <a:buNone/>
            </a:pPr>
            <a:endParaRPr lang="it-IT" u="sng" dirty="0"/>
          </a:p>
          <a:p>
            <a:pPr marL="0" indent="0" algn="just">
              <a:buFont typeface="Arial" panose="020B0604020202020204" pitchFamily="34" charset="0"/>
              <a:buNone/>
            </a:pPr>
            <a:endParaRPr lang="it-IT" sz="2800" dirty="0"/>
          </a:p>
        </p:txBody>
      </p:sp>
      <p:sp>
        <p:nvSpPr>
          <p:cNvPr id="10" name="Segnaposto contenuto 2"/>
          <p:cNvSpPr txBox="1">
            <a:spLocks/>
          </p:cNvSpPr>
          <p:nvPr/>
        </p:nvSpPr>
        <p:spPr>
          <a:xfrm>
            <a:off x="3912356" y="5661248"/>
            <a:ext cx="4752528"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600" b="1" dirty="0"/>
              <a:t>Il ricevimento ha luogo dalle ore 12.00 alle ore 13.00, presso i locali del Consiglio dell’Ordine.</a:t>
            </a:r>
          </a:p>
          <a:p>
            <a:pPr marL="0" indent="0" algn="ctr">
              <a:buFont typeface="Arial" panose="020B0604020202020204" pitchFamily="34" charset="0"/>
              <a:buNone/>
            </a:pPr>
            <a:endParaRPr lang="it-IT" u="sng" dirty="0"/>
          </a:p>
          <a:p>
            <a:pPr marL="0" indent="0" algn="just">
              <a:buFont typeface="Arial" panose="020B0604020202020204" pitchFamily="34" charset="0"/>
              <a:buNone/>
            </a:pPr>
            <a:endParaRPr lang="it-IT" sz="2800" dirty="0"/>
          </a:p>
        </p:txBody>
      </p:sp>
      <p:pic>
        <p:nvPicPr>
          <p:cNvPr id="12" name="Immagine 11"/>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278908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Presenze dei Consiglieri alle adunanze</a:t>
            </a:r>
          </a:p>
          <a:p>
            <a:pPr marL="0" indent="0" algn="ctr">
              <a:buNone/>
            </a:pPr>
            <a:endParaRPr lang="it-IT" u="sng" dirty="0"/>
          </a:p>
          <a:p>
            <a:pPr marL="0" indent="0" algn="just">
              <a:buNone/>
            </a:pPr>
            <a:endParaRPr lang="it-IT" sz="2800" dirty="0"/>
          </a:p>
        </p:txBody>
      </p:sp>
      <p:sp>
        <p:nvSpPr>
          <p:cNvPr id="7" name="Segnaposto contenuto 2"/>
          <p:cNvSpPr txBox="1">
            <a:spLocks/>
          </p:cNvSpPr>
          <p:nvPr/>
        </p:nvSpPr>
        <p:spPr>
          <a:xfrm>
            <a:off x="5436096" y="2287404"/>
            <a:ext cx="3096344"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b="1" dirty="0"/>
              <a:t>Su un totale di 52 adunanze nel periodo dal 23.03.2015 al 27.04.2016</a:t>
            </a:r>
          </a:p>
          <a:p>
            <a:pPr marL="0" indent="0" algn="ctr">
              <a:buFont typeface="Arial" panose="020B0604020202020204" pitchFamily="34" charset="0"/>
              <a:buNone/>
            </a:pPr>
            <a:endParaRPr lang="it-IT" u="sng" dirty="0"/>
          </a:p>
          <a:p>
            <a:pPr marL="0" indent="0" algn="just">
              <a:buFont typeface="Arial" panose="020B0604020202020204" pitchFamily="34" charset="0"/>
              <a:buNone/>
            </a:pPr>
            <a:endParaRPr lang="it-IT" sz="2800" dirty="0"/>
          </a:p>
        </p:txBody>
      </p:sp>
      <p:graphicFrame>
        <p:nvGraphicFramePr>
          <p:cNvPr id="5" name="Tabella 4"/>
          <p:cNvGraphicFramePr>
            <a:graphicFrameLocks noGrp="1"/>
          </p:cNvGraphicFramePr>
          <p:nvPr>
            <p:extLst>
              <p:ext uri="{D42A27DB-BD31-4B8C-83A1-F6EECF244321}">
                <p14:modId xmlns:p14="http://schemas.microsoft.com/office/powerpoint/2010/main" val="308729238"/>
              </p:ext>
            </p:extLst>
          </p:nvPr>
        </p:nvGraphicFramePr>
        <p:xfrm>
          <a:off x="683568" y="1927364"/>
          <a:ext cx="4303048" cy="4525972"/>
        </p:xfrm>
        <a:graphic>
          <a:graphicData uri="http://schemas.openxmlformats.org/drawingml/2006/table">
            <a:tbl>
              <a:tblPr>
                <a:tableStyleId>{5C22544A-7EE6-4342-B048-85BDC9FD1C3A}</a:tableStyleId>
              </a:tblPr>
              <a:tblGrid>
                <a:gridCol w="2492598">
                  <a:extLst>
                    <a:ext uri="{9D8B030D-6E8A-4147-A177-3AD203B41FA5}">
                      <a16:colId xmlns:a16="http://schemas.microsoft.com/office/drawing/2014/main" val="20000"/>
                    </a:ext>
                  </a:extLst>
                </a:gridCol>
                <a:gridCol w="964289">
                  <a:extLst>
                    <a:ext uri="{9D8B030D-6E8A-4147-A177-3AD203B41FA5}">
                      <a16:colId xmlns:a16="http://schemas.microsoft.com/office/drawing/2014/main" val="20001"/>
                    </a:ext>
                  </a:extLst>
                </a:gridCol>
                <a:gridCol w="846161">
                  <a:extLst>
                    <a:ext uri="{9D8B030D-6E8A-4147-A177-3AD203B41FA5}">
                      <a16:colId xmlns:a16="http://schemas.microsoft.com/office/drawing/2014/main" val="20002"/>
                    </a:ext>
                  </a:extLst>
                </a:gridCol>
              </a:tblGrid>
              <a:tr h="205726">
                <a:tc>
                  <a:txBody>
                    <a:bodyPr/>
                    <a:lstStyle/>
                    <a:p>
                      <a:pPr algn="ctr" fontAlgn="ctr"/>
                      <a:r>
                        <a:rPr lang="it-IT" sz="1200" b="1" u="none" strike="noStrike" dirty="0">
                          <a:effectLst/>
                        </a:rPr>
                        <a:t>Consigliere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Presenze</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fontAlgn="ctr"/>
                      <a:r>
                        <a:rPr lang="it-IT" sz="1200" b="1" u="none" strike="noStrike" dirty="0">
                          <a:effectLst/>
                        </a:rPr>
                        <a:t>%</a:t>
                      </a:r>
                      <a:endParaRPr lang="it-IT" sz="1200" b="1" i="0" u="none" strike="noStrike" dirty="0">
                        <a:solidFill>
                          <a:srgbClr val="000000"/>
                        </a:solidFill>
                        <a:effectLst/>
                        <a:latin typeface="Calibri"/>
                      </a:endParaRPr>
                    </a:p>
                  </a:txBody>
                  <a:tcPr marL="8229" marR="8229" marT="82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205726">
                <a:tc>
                  <a:txBody>
                    <a:bodyPr/>
                    <a:lstStyle/>
                    <a:p>
                      <a:pPr algn="ctr" rtl="0" fontAlgn="ctr"/>
                      <a:r>
                        <a:rPr lang="it-IT" sz="1200" b="1" i="0" u="none" strike="noStrike">
                          <a:solidFill>
                            <a:srgbClr val="000000"/>
                          </a:solidFill>
                          <a:effectLst/>
                          <a:latin typeface="Calibri" panose="020F0502020204030204" pitchFamily="34" charset="0"/>
                        </a:rPr>
                        <a:t>Atti Annalisa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71,15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5726">
                <a:tc>
                  <a:txBody>
                    <a:bodyPr/>
                    <a:lstStyle/>
                    <a:p>
                      <a:pPr algn="ctr" rtl="0" fontAlgn="ctr"/>
                      <a:r>
                        <a:rPr lang="it-IT" sz="1200" b="1" i="0" u="none" strike="noStrike">
                          <a:solidFill>
                            <a:srgbClr val="000000"/>
                          </a:solidFill>
                          <a:effectLst/>
                          <a:latin typeface="Calibri" panose="020F0502020204030204" pitchFamily="34" charset="0"/>
                        </a:rPr>
                        <a:t>Belli Beatrice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5726">
                <a:tc>
                  <a:txBody>
                    <a:bodyPr/>
                    <a:lstStyle/>
                    <a:p>
                      <a:pPr algn="ctr" rtl="0" fontAlgn="ctr"/>
                      <a:r>
                        <a:rPr lang="it-IT" sz="1200" b="1" i="0" u="none" strike="noStrike">
                          <a:solidFill>
                            <a:srgbClr val="000000"/>
                          </a:solidFill>
                          <a:effectLst/>
                          <a:latin typeface="Calibri" panose="020F0502020204030204" pitchFamily="34" charset="0"/>
                        </a:rPr>
                        <a:t>Berti Arnoaldi Veli Giovanni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5726">
                <a:tc>
                  <a:txBody>
                    <a:bodyPr/>
                    <a:lstStyle/>
                    <a:p>
                      <a:pPr algn="ctr" rtl="0" fontAlgn="ctr"/>
                      <a:r>
                        <a:rPr lang="it-IT" sz="1200" b="1" i="0" u="none" strike="noStrike">
                          <a:solidFill>
                            <a:srgbClr val="000000"/>
                          </a:solidFill>
                          <a:effectLst/>
                          <a:latin typeface="Calibri" panose="020F0502020204030204" pitchFamily="34" charset="0"/>
                        </a:rPr>
                        <a:t>Canova Federico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5726">
                <a:tc>
                  <a:txBody>
                    <a:bodyPr/>
                    <a:lstStyle/>
                    <a:p>
                      <a:pPr algn="ctr" rtl="0" fontAlgn="ctr"/>
                      <a:r>
                        <a:rPr lang="it-IT" sz="1200" b="1" i="0" u="none" strike="noStrike">
                          <a:solidFill>
                            <a:srgbClr val="000000"/>
                          </a:solidFill>
                          <a:effectLst/>
                          <a:latin typeface="Calibri" panose="020F0502020204030204" pitchFamily="34" charset="0"/>
                        </a:rPr>
                        <a:t>Cavarretta Ercole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5726">
                <a:tc>
                  <a:txBody>
                    <a:bodyPr/>
                    <a:lstStyle/>
                    <a:p>
                      <a:pPr algn="ctr" rtl="0" fontAlgn="ctr"/>
                      <a:r>
                        <a:rPr lang="it-IT" sz="1200" b="1" i="0" u="none" strike="noStrike">
                          <a:solidFill>
                            <a:srgbClr val="000000"/>
                          </a:solidFill>
                          <a:effectLst/>
                          <a:latin typeface="Calibri" panose="020F0502020204030204" pitchFamily="34" charset="0"/>
                        </a:rPr>
                        <a:t>Colliva Francesco Paolo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90,38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5726">
                <a:tc>
                  <a:txBody>
                    <a:bodyPr/>
                    <a:lstStyle/>
                    <a:p>
                      <a:pPr algn="ctr" rtl="0" fontAlgn="ctr"/>
                      <a:r>
                        <a:rPr lang="it-IT" sz="1200" b="1" i="0" u="none" strike="noStrike">
                          <a:solidFill>
                            <a:srgbClr val="000000"/>
                          </a:solidFill>
                          <a:effectLst/>
                          <a:latin typeface="Calibri" panose="020F0502020204030204" pitchFamily="34" charset="0"/>
                        </a:rPr>
                        <a:t>Dalle Nogare Roberto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71,15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5726">
                <a:tc>
                  <a:txBody>
                    <a:bodyPr/>
                    <a:lstStyle/>
                    <a:p>
                      <a:pPr algn="ctr" rtl="0" fontAlgn="ctr"/>
                      <a:r>
                        <a:rPr lang="it-IT" sz="1200" b="1" i="0" u="none" strike="noStrike">
                          <a:solidFill>
                            <a:srgbClr val="000000"/>
                          </a:solidFill>
                          <a:effectLst/>
                          <a:latin typeface="Calibri" panose="020F0502020204030204" pitchFamily="34" charset="0"/>
                        </a:rPr>
                        <a:t>D'Errico Italia Elisabetta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5726">
                <a:tc>
                  <a:txBody>
                    <a:bodyPr/>
                    <a:lstStyle/>
                    <a:p>
                      <a:pPr algn="ctr" rtl="0" fontAlgn="ctr"/>
                      <a:r>
                        <a:rPr lang="it-IT" sz="1200" b="1" i="0" u="none" strike="noStrike">
                          <a:solidFill>
                            <a:srgbClr val="000000"/>
                          </a:solidFill>
                          <a:effectLst/>
                          <a:latin typeface="Calibri" panose="020F0502020204030204" pitchFamily="34" charset="0"/>
                        </a:rPr>
                        <a:t>Florio Vincenzo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5726">
                <a:tc>
                  <a:txBody>
                    <a:bodyPr/>
                    <a:lstStyle/>
                    <a:p>
                      <a:pPr algn="ctr" rtl="0" fontAlgn="ctr"/>
                      <a:r>
                        <a:rPr lang="it-IT" sz="1200" b="1" i="0" u="none" strike="noStrike">
                          <a:solidFill>
                            <a:srgbClr val="000000"/>
                          </a:solidFill>
                          <a:effectLst/>
                          <a:latin typeface="Calibri" panose="020F0502020204030204" pitchFamily="34" charset="0"/>
                        </a:rPr>
                        <a:t>Gavaudan Antonella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67,31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5726">
                <a:tc>
                  <a:txBody>
                    <a:bodyPr/>
                    <a:lstStyle/>
                    <a:p>
                      <a:pPr algn="ctr" rtl="0" fontAlgn="ctr"/>
                      <a:r>
                        <a:rPr lang="it-IT" sz="1200" b="1" i="0" u="none" strike="noStrike">
                          <a:solidFill>
                            <a:srgbClr val="000000"/>
                          </a:solidFill>
                          <a:effectLst/>
                          <a:latin typeface="Calibri" panose="020F0502020204030204" pitchFamily="34" charset="0"/>
                        </a:rPr>
                        <a:t>Giampaolo Pietro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82,69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5726">
                <a:tc>
                  <a:txBody>
                    <a:bodyPr/>
                    <a:lstStyle/>
                    <a:p>
                      <a:pPr algn="ctr" rtl="0" fontAlgn="ctr"/>
                      <a:r>
                        <a:rPr lang="it-IT" sz="1200" b="1" i="0" u="none" strike="noStrike">
                          <a:solidFill>
                            <a:srgbClr val="000000"/>
                          </a:solidFill>
                          <a:effectLst/>
                          <a:latin typeface="Calibri" panose="020F0502020204030204" pitchFamily="34" charset="0"/>
                        </a:rPr>
                        <a:t>Goldstaub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90,38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5726">
                <a:tc>
                  <a:txBody>
                    <a:bodyPr/>
                    <a:lstStyle/>
                    <a:p>
                      <a:pPr algn="ctr" rtl="0" fontAlgn="ctr"/>
                      <a:r>
                        <a:rPr lang="it-IT" sz="1200" b="1" i="0" u="none" strike="noStrike">
                          <a:solidFill>
                            <a:srgbClr val="000000"/>
                          </a:solidFill>
                          <a:effectLst/>
                          <a:latin typeface="Calibri" panose="020F0502020204030204" pitchFamily="34" charset="0"/>
                        </a:rPr>
                        <a:t>Lovato Alessandro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78,85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5726">
                <a:tc>
                  <a:txBody>
                    <a:bodyPr/>
                    <a:lstStyle/>
                    <a:p>
                      <a:pPr algn="ctr" rtl="0" fontAlgn="ctr"/>
                      <a:r>
                        <a:rPr lang="it-IT" sz="1200" b="1" i="0" u="none" strike="noStrike">
                          <a:solidFill>
                            <a:srgbClr val="000000"/>
                          </a:solidFill>
                          <a:effectLst/>
                          <a:latin typeface="Calibri" panose="020F0502020204030204" pitchFamily="34" charset="0"/>
                        </a:rPr>
                        <a:t>Luppino Saverio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5726">
                <a:tc>
                  <a:txBody>
                    <a:bodyPr/>
                    <a:lstStyle/>
                    <a:p>
                      <a:pPr algn="ctr" rtl="0" fontAlgn="ctr"/>
                      <a:r>
                        <a:rPr lang="it-IT" sz="1200" b="1" i="0" u="none" strike="noStrike">
                          <a:solidFill>
                            <a:srgbClr val="000000"/>
                          </a:solidFill>
                          <a:effectLst/>
                          <a:latin typeface="Calibri" panose="020F0502020204030204" pitchFamily="34" charset="0"/>
                        </a:rPr>
                        <a:t>Palombarini Sergio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73,08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5726">
                <a:tc>
                  <a:txBody>
                    <a:bodyPr/>
                    <a:lstStyle/>
                    <a:p>
                      <a:pPr algn="ctr" rtl="0" fontAlgn="ctr"/>
                      <a:r>
                        <a:rPr lang="it-IT" sz="1200" b="1" i="0" u="none" strike="noStrike">
                          <a:solidFill>
                            <a:srgbClr val="000000"/>
                          </a:solidFill>
                          <a:effectLst/>
                          <a:latin typeface="Calibri" panose="020F0502020204030204" pitchFamily="34" charset="0"/>
                        </a:rPr>
                        <a:t>Spinzo Antonio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86,54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05726">
                <a:tc>
                  <a:txBody>
                    <a:bodyPr/>
                    <a:lstStyle/>
                    <a:p>
                      <a:pPr algn="ctr" rtl="0" fontAlgn="ctr"/>
                      <a:r>
                        <a:rPr lang="it-IT" sz="1200" b="1" i="0" u="none" strike="noStrike">
                          <a:solidFill>
                            <a:srgbClr val="000000"/>
                          </a:solidFill>
                          <a:effectLst/>
                          <a:latin typeface="Calibri" panose="020F0502020204030204" pitchFamily="34" charset="0"/>
                        </a:rPr>
                        <a:t>Tirapani Stefano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96,15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05726">
                <a:tc>
                  <a:txBody>
                    <a:bodyPr/>
                    <a:lstStyle/>
                    <a:p>
                      <a:pPr algn="ctr" rtl="0" fontAlgn="ctr"/>
                      <a:r>
                        <a:rPr lang="it-IT" sz="1200" b="1" i="0" u="none" strike="noStrike">
                          <a:solidFill>
                            <a:srgbClr val="000000"/>
                          </a:solidFill>
                          <a:effectLst/>
                          <a:latin typeface="Calibri" panose="020F0502020204030204" pitchFamily="34" charset="0"/>
                        </a:rPr>
                        <a:t>Tonini Stefania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05726">
                <a:tc>
                  <a:txBody>
                    <a:bodyPr/>
                    <a:lstStyle/>
                    <a:p>
                      <a:pPr algn="ctr" rtl="0" fontAlgn="ctr"/>
                      <a:r>
                        <a:rPr lang="it-IT" sz="1200" b="1" i="0" u="none" strike="noStrike">
                          <a:solidFill>
                            <a:srgbClr val="000000"/>
                          </a:solidFill>
                          <a:effectLst/>
                          <a:latin typeface="Calibri" panose="020F0502020204030204" pitchFamily="34" charset="0"/>
                        </a:rPr>
                        <a:t>Turazza Lorenzo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05726">
                <a:tc>
                  <a:txBody>
                    <a:bodyPr/>
                    <a:lstStyle/>
                    <a:p>
                      <a:pPr algn="ctr" rtl="0" fontAlgn="ctr"/>
                      <a:r>
                        <a:rPr lang="it-IT" sz="1200" b="1" i="0" u="none" strike="noStrike">
                          <a:solidFill>
                            <a:srgbClr val="000000"/>
                          </a:solidFill>
                          <a:effectLst/>
                          <a:latin typeface="Calibri" panose="020F0502020204030204" pitchFamily="34" charset="0"/>
                        </a:rPr>
                        <a:t>Villa Silvia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86,54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05726">
                <a:tc>
                  <a:txBody>
                    <a:bodyPr/>
                    <a:lstStyle/>
                    <a:p>
                      <a:pPr algn="ctr" rtl="0" fontAlgn="ctr"/>
                      <a:r>
                        <a:rPr lang="it-IT" sz="1200" b="1" i="0" u="none" strike="noStrike">
                          <a:solidFill>
                            <a:srgbClr val="000000"/>
                          </a:solidFill>
                          <a:effectLst/>
                          <a:latin typeface="Calibri" panose="020F0502020204030204" pitchFamily="34" charset="0"/>
                        </a:rPr>
                        <a:t>Zambelli Tiziana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a:solidFill>
                            <a:srgbClr val="000000"/>
                          </a:solidFill>
                          <a:effectLst/>
                          <a:latin typeface="Calibri" panose="020F050202020403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it-IT" sz="1200" b="1" i="0" u="none" strike="noStrike" dirty="0">
                          <a:solidFill>
                            <a:srgbClr val="000000"/>
                          </a:solidFill>
                          <a:effectLst/>
                          <a:latin typeface="Calibri" panose="020F0502020204030204" pitchFamily="34" charset="0"/>
                        </a:rPr>
                        <a:t>76,92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bl>
          </a:graphicData>
        </a:graphic>
      </p:graphicFrame>
      <p:sp>
        <p:nvSpPr>
          <p:cNvPr id="6" name="Segnaposto contenuto 2"/>
          <p:cNvSpPr txBox="1">
            <a:spLocks/>
          </p:cNvSpPr>
          <p:nvPr/>
        </p:nvSpPr>
        <p:spPr>
          <a:xfrm>
            <a:off x="5436096" y="3799572"/>
            <a:ext cx="3096344" cy="23873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b="1" dirty="0"/>
              <a:t>La tabella, elaborata a puri fini statistici, rileva la presenza alle adunanze dei Consiglieri che abbiano presenziato ai lavori per un periodo superiore alla metà della durata di ogni seduta (delibera Adunanza 17 Febbraio 2013)</a:t>
            </a:r>
          </a:p>
          <a:p>
            <a:pPr marL="0" indent="0" algn="ctr">
              <a:buFont typeface="Arial" panose="020B0604020202020204" pitchFamily="34" charset="0"/>
              <a:buNone/>
            </a:pPr>
            <a:endParaRPr lang="it-IT" u="sng" dirty="0"/>
          </a:p>
          <a:p>
            <a:pPr marL="0" indent="0" algn="just">
              <a:buFont typeface="Arial" panose="020B0604020202020204" pitchFamily="34" charset="0"/>
              <a:buNone/>
            </a:pPr>
            <a:endParaRPr lang="it-IT" sz="2800" dirty="0"/>
          </a:p>
        </p:txBody>
      </p:sp>
      <p:pic>
        <p:nvPicPr>
          <p:cNvPr id="11" name="Immagine 10"/>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209989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Commissioni Opinamento Note</a:t>
            </a:r>
          </a:p>
          <a:p>
            <a:pPr marL="0" indent="0" algn="ctr">
              <a:buNone/>
            </a:pPr>
            <a:endParaRPr lang="it-IT" sz="2000" u="sng" dirty="0"/>
          </a:p>
        </p:txBody>
      </p:sp>
      <p:sp>
        <p:nvSpPr>
          <p:cNvPr id="7" name="Segnaposto contenuto 2"/>
          <p:cNvSpPr txBox="1">
            <a:spLocks/>
          </p:cNvSpPr>
          <p:nvPr/>
        </p:nvSpPr>
        <p:spPr>
          <a:xfrm>
            <a:off x="179512" y="1988840"/>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Prima Commissione Opinamenti</a:t>
            </a:r>
          </a:p>
          <a:p>
            <a:pPr marL="0" indent="0">
              <a:buNone/>
            </a:pPr>
            <a:r>
              <a:rPr lang="it-IT" sz="1400" b="1" dirty="0"/>
              <a:t>Referente: </a:t>
            </a:r>
            <a:r>
              <a:rPr lang="it-IT" sz="1400" dirty="0"/>
              <a:t>avv. Federico Canova</a:t>
            </a:r>
          </a:p>
          <a:p>
            <a:pPr marL="0" indent="0">
              <a:buNone/>
            </a:pPr>
            <a:r>
              <a:rPr lang="it-IT" sz="1400" b="1" dirty="0"/>
              <a:t>Componenti: </a:t>
            </a:r>
            <a:r>
              <a:rPr lang="it-IT" sz="1400" dirty="0"/>
              <a:t>avv. Beatrice Belli, avv. Roberto Dalle Nogare, avv. Stefano </a:t>
            </a:r>
            <a:r>
              <a:rPr lang="it-IT" sz="1400" dirty="0" err="1"/>
              <a:t>Tirapani</a:t>
            </a:r>
            <a:endParaRPr lang="it-IT" sz="1400" b="1" dirty="0"/>
          </a:p>
        </p:txBody>
      </p:sp>
      <p:sp>
        <p:nvSpPr>
          <p:cNvPr id="8" name="Segnaposto contenuto 2"/>
          <p:cNvSpPr txBox="1">
            <a:spLocks/>
          </p:cNvSpPr>
          <p:nvPr/>
        </p:nvSpPr>
        <p:spPr>
          <a:xfrm>
            <a:off x="179512" y="2999113"/>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Seconda Commissione Opinamenti</a:t>
            </a:r>
          </a:p>
          <a:p>
            <a:pPr marL="0" indent="0">
              <a:buNone/>
            </a:pPr>
            <a:r>
              <a:rPr lang="it-IT" sz="1400" b="1" dirty="0"/>
              <a:t>Referente: </a:t>
            </a:r>
            <a:r>
              <a:rPr lang="it-IT" sz="1400" dirty="0"/>
              <a:t>avv. Annalisa Atti</a:t>
            </a:r>
          </a:p>
          <a:p>
            <a:pPr marL="0" indent="0">
              <a:buNone/>
            </a:pPr>
            <a:r>
              <a:rPr lang="it-IT" sz="1400" b="1" dirty="0"/>
              <a:t>Componenti: </a:t>
            </a:r>
            <a:r>
              <a:rPr lang="it-IT" sz="1400" dirty="0"/>
              <a:t>avv. Ercole </a:t>
            </a:r>
            <a:r>
              <a:rPr lang="it-IT" sz="1400" dirty="0" err="1"/>
              <a:t>Cavarretta</a:t>
            </a:r>
            <a:r>
              <a:rPr lang="it-IT" sz="1400" dirty="0"/>
              <a:t>, avv. Vincenzo Florio, avv. Sergio </a:t>
            </a:r>
            <a:r>
              <a:rPr lang="it-IT" sz="1400" dirty="0" err="1"/>
              <a:t>Palombarini</a:t>
            </a:r>
            <a:r>
              <a:rPr lang="it-IT" sz="1400" dirty="0"/>
              <a:t>, avv. Stefania Tonini</a:t>
            </a:r>
            <a:endParaRPr lang="it-IT" sz="1400" b="1" dirty="0"/>
          </a:p>
        </p:txBody>
      </p:sp>
      <p:sp>
        <p:nvSpPr>
          <p:cNvPr id="9" name="Segnaposto contenuto 2"/>
          <p:cNvSpPr txBox="1">
            <a:spLocks/>
          </p:cNvSpPr>
          <p:nvPr/>
        </p:nvSpPr>
        <p:spPr>
          <a:xfrm>
            <a:off x="179512" y="4079233"/>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Terza Commissione Opinamenti</a:t>
            </a:r>
          </a:p>
          <a:p>
            <a:pPr marL="0" indent="0">
              <a:buNone/>
            </a:pPr>
            <a:r>
              <a:rPr lang="it-IT" sz="1400" b="1" dirty="0"/>
              <a:t>Referente: </a:t>
            </a:r>
            <a:r>
              <a:rPr lang="it-IT" sz="1400" dirty="0"/>
              <a:t>avv. Stefano </a:t>
            </a:r>
            <a:r>
              <a:rPr lang="it-IT" sz="1400" dirty="0" err="1"/>
              <a:t>Goldstaub</a:t>
            </a:r>
            <a:endParaRPr lang="it-IT" sz="1400" dirty="0"/>
          </a:p>
          <a:p>
            <a:pPr marL="0" indent="0">
              <a:buNone/>
            </a:pPr>
            <a:r>
              <a:rPr lang="it-IT" sz="1400" b="1" dirty="0"/>
              <a:t>Componenti: </a:t>
            </a:r>
            <a:r>
              <a:rPr lang="it-IT" sz="1400" dirty="0"/>
              <a:t>avv. Antonella </a:t>
            </a:r>
            <a:r>
              <a:rPr lang="it-IT" sz="1400" dirty="0" err="1"/>
              <a:t>Gavaudan</a:t>
            </a:r>
            <a:r>
              <a:rPr lang="it-IT" sz="1400" dirty="0"/>
              <a:t>, avv. Alessandro </a:t>
            </a:r>
            <a:r>
              <a:rPr lang="it-IT" sz="1400" dirty="0" err="1"/>
              <a:t>Lovato</a:t>
            </a:r>
            <a:r>
              <a:rPr lang="it-IT" sz="1400" dirty="0"/>
              <a:t>, avv. Saverio Luppino, avv. Silva Villa</a:t>
            </a:r>
            <a:endParaRPr lang="it-IT" sz="1400" b="1" dirty="0"/>
          </a:p>
        </p:txBody>
      </p:sp>
      <p:sp>
        <p:nvSpPr>
          <p:cNvPr id="10" name="Segnaposto contenuto 2"/>
          <p:cNvSpPr txBox="1">
            <a:spLocks/>
          </p:cNvSpPr>
          <p:nvPr/>
        </p:nvSpPr>
        <p:spPr>
          <a:xfrm>
            <a:off x="179512" y="5087345"/>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Quarta Commissione Opinamenti (Penale)</a:t>
            </a:r>
          </a:p>
          <a:p>
            <a:pPr marL="0" indent="0">
              <a:buNone/>
            </a:pPr>
            <a:r>
              <a:rPr lang="it-IT" sz="1400" b="1" dirty="0"/>
              <a:t>Referente: </a:t>
            </a:r>
            <a:r>
              <a:rPr lang="it-IT" sz="1400" dirty="0"/>
              <a:t>avv. Antonio </a:t>
            </a:r>
            <a:r>
              <a:rPr lang="it-IT" sz="1400" dirty="0" err="1"/>
              <a:t>Spinzo</a:t>
            </a:r>
            <a:endParaRPr lang="it-IT" sz="1400" dirty="0"/>
          </a:p>
          <a:p>
            <a:pPr marL="0" indent="0">
              <a:buNone/>
            </a:pPr>
            <a:r>
              <a:rPr lang="it-IT" sz="1400" b="1" dirty="0"/>
              <a:t>Componenti: </a:t>
            </a:r>
            <a:r>
              <a:rPr lang="it-IT" sz="1400" dirty="0"/>
              <a:t>avv. Francesco Paolo </a:t>
            </a:r>
            <a:r>
              <a:rPr lang="it-IT" sz="1400" dirty="0" err="1"/>
              <a:t>Colliva</a:t>
            </a:r>
            <a:r>
              <a:rPr lang="it-IT" sz="1400" dirty="0"/>
              <a:t>, avv. Italia Elisabetta D’Errico, avv. Pietro Giampaolo</a:t>
            </a:r>
            <a:endParaRPr lang="it-IT" sz="1400" b="1" dirty="0"/>
          </a:p>
        </p:txBody>
      </p:sp>
      <p:pic>
        <p:nvPicPr>
          <p:cNvPr id="12" name="Immagine 11"/>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266633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820687"/>
          </a:xfrm>
        </p:spPr>
        <p:txBody>
          <a:bodyPr>
            <a:normAutofit/>
          </a:bodyPr>
          <a:lstStyle/>
          <a:p>
            <a:pPr marL="0" indent="0" algn="ctr">
              <a:buNone/>
            </a:pPr>
            <a:r>
              <a:rPr lang="it-IT" u="sng" dirty="0"/>
              <a:t>Opinamenti 2015</a:t>
            </a:r>
            <a:endParaRPr lang="it-IT" sz="2800" dirty="0"/>
          </a:p>
        </p:txBody>
      </p:sp>
      <p:graphicFrame>
        <p:nvGraphicFramePr>
          <p:cNvPr id="5" name="Tabella 4"/>
          <p:cNvGraphicFramePr>
            <a:graphicFrameLocks noGrp="1"/>
          </p:cNvGraphicFramePr>
          <p:nvPr>
            <p:extLst>
              <p:ext uri="{D42A27DB-BD31-4B8C-83A1-F6EECF244321}">
                <p14:modId xmlns:p14="http://schemas.microsoft.com/office/powerpoint/2010/main" val="3728544136"/>
              </p:ext>
            </p:extLst>
          </p:nvPr>
        </p:nvGraphicFramePr>
        <p:xfrm>
          <a:off x="2602757" y="2060848"/>
          <a:ext cx="3938486" cy="1440160"/>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Note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Ritirate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32">
                <a:tc>
                  <a:txBody>
                    <a:bodyPr/>
                    <a:lstStyle/>
                    <a:p>
                      <a:pPr algn="ctr" fontAlgn="ctr"/>
                      <a:r>
                        <a:rPr lang="it-IT" sz="1400" b="1" i="0" u="none" strike="noStrike" dirty="0">
                          <a:solidFill>
                            <a:srgbClr val="000000"/>
                          </a:solidFill>
                          <a:effectLst/>
                          <a:latin typeface="Calibri"/>
                        </a:rPr>
                        <a:t>Pendenti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pic>
        <p:nvPicPr>
          <p:cNvPr id="10" name="Immagine 9"/>
          <p:cNvPicPr>
            <a:picLocks noChangeAspect="1"/>
          </p:cNvPicPr>
          <p:nvPr/>
        </p:nvPicPr>
        <p:blipFill>
          <a:blip r:embed="rId3"/>
          <a:stretch>
            <a:fillRect/>
          </a:stretch>
        </p:blipFill>
        <p:spPr>
          <a:xfrm>
            <a:off x="323527" y="292184"/>
            <a:ext cx="1118631" cy="1048584"/>
          </a:xfrm>
          <a:prstGeom prst="rect">
            <a:avLst/>
          </a:prstGeom>
        </p:spPr>
      </p:pic>
      <p:graphicFrame>
        <p:nvGraphicFramePr>
          <p:cNvPr id="9" name="Tabella 8"/>
          <p:cNvGraphicFramePr>
            <a:graphicFrameLocks noGrp="1"/>
          </p:cNvGraphicFramePr>
          <p:nvPr>
            <p:extLst>
              <p:ext uri="{D42A27DB-BD31-4B8C-83A1-F6EECF244321}">
                <p14:modId xmlns:p14="http://schemas.microsoft.com/office/powerpoint/2010/main" val="3797416427"/>
              </p:ext>
            </p:extLst>
          </p:nvPr>
        </p:nvGraphicFramePr>
        <p:xfrm>
          <a:off x="2602757" y="3861048"/>
          <a:ext cx="3938486" cy="1152128"/>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Ricorsi in prevenzione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dirty="0">
                          <a:solidFill>
                            <a:srgbClr val="000000"/>
                          </a:solidFill>
                          <a:effectLst/>
                          <a:latin typeface="Calibri"/>
                        </a:rPr>
                        <a:t>Presentati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Abbinati a note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Lavorati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11" name="Tabella 10"/>
          <p:cNvGraphicFramePr>
            <a:graphicFrameLocks noGrp="1"/>
          </p:cNvGraphicFramePr>
          <p:nvPr>
            <p:extLst>
              <p:ext uri="{D42A27DB-BD31-4B8C-83A1-F6EECF244321}">
                <p14:modId xmlns:p14="http://schemas.microsoft.com/office/powerpoint/2010/main" val="1614732759"/>
              </p:ext>
            </p:extLst>
          </p:nvPr>
        </p:nvGraphicFramePr>
        <p:xfrm>
          <a:off x="2602757" y="5373216"/>
          <a:ext cx="3938486" cy="1152128"/>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Note Difensori d’Ufficio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Pendenti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0856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graphicFrame>
        <p:nvGraphicFramePr>
          <p:cNvPr id="5" name="Tabella 4"/>
          <p:cNvGraphicFramePr>
            <a:graphicFrameLocks noGrp="1"/>
          </p:cNvGraphicFramePr>
          <p:nvPr>
            <p:extLst>
              <p:ext uri="{D42A27DB-BD31-4B8C-83A1-F6EECF244321}">
                <p14:modId xmlns:p14="http://schemas.microsoft.com/office/powerpoint/2010/main" val="1356156745"/>
              </p:ext>
            </p:extLst>
          </p:nvPr>
        </p:nvGraphicFramePr>
        <p:xfrm>
          <a:off x="2602757" y="2564904"/>
          <a:ext cx="3938486" cy="1152128"/>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Istanze</a:t>
                      </a:r>
                      <a:r>
                        <a:rPr lang="it-IT" sz="1400" b="1" i="0" u="none" strike="noStrike" baseline="0" dirty="0">
                          <a:solidFill>
                            <a:srgbClr val="000000"/>
                          </a:solidFill>
                          <a:effectLst/>
                          <a:latin typeface="Calibri"/>
                        </a:rPr>
                        <a:t> di conciliazione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Lavorate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Pendenti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pic>
        <p:nvPicPr>
          <p:cNvPr id="10" name="Immagine 9"/>
          <p:cNvPicPr>
            <a:picLocks noChangeAspect="1"/>
          </p:cNvPicPr>
          <p:nvPr/>
        </p:nvPicPr>
        <p:blipFill>
          <a:blip r:embed="rId3"/>
          <a:stretch>
            <a:fillRect/>
          </a:stretch>
        </p:blipFill>
        <p:spPr>
          <a:xfrm>
            <a:off x="323527" y="292184"/>
            <a:ext cx="1118631" cy="1048584"/>
          </a:xfrm>
          <a:prstGeom prst="rect">
            <a:avLst/>
          </a:prstGeom>
        </p:spPr>
      </p:pic>
      <p:graphicFrame>
        <p:nvGraphicFramePr>
          <p:cNvPr id="9" name="Tabella 8"/>
          <p:cNvGraphicFramePr>
            <a:graphicFrameLocks noGrp="1"/>
          </p:cNvGraphicFramePr>
          <p:nvPr>
            <p:extLst>
              <p:ext uri="{D42A27DB-BD31-4B8C-83A1-F6EECF244321}">
                <p14:modId xmlns:p14="http://schemas.microsoft.com/office/powerpoint/2010/main" val="3934451209"/>
              </p:ext>
            </p:extLst>
          </p:nvPr>
        </p:nvGraphicFramePr>
        <p:xfrm>
          <a:off x="2602757" y="4120276"/>
          <a:ext cx="3938487" cy="1180932"/>
        </p:xfrm>
        <a:graphic>
          <a:graphicData uri="http://schemas.openxmlformats.org/drawingml/2006/table">
            <a:tbl>
              <a:tblPr>
                <a:tableStyleId>{073A0DAA-6AF3-43AB-8588-CEC1D06C72B9}</a:tableStyleId>
              </a:tblPr>
              <a:tblGrid>
                <a:gridCol w="1380872">
                  <a:extLst>
                    <a:ext uri="{9D8B030D-6E8A-4147-A177-3AD203B41FA5}">
                      <a16:colId xmlns:a16="http://schemas.microsoft.com/office/drawing/2014/main" val="20000"/>
                    </a:ext>
                  </a:extLst>
                </a:gridCol>
                <a:gridCol w="1380872">
                  <a:extLst>
                    <a:ext uri="{9D8B030D-6E8A-4147-A177-3AD203B41FA5}">
                      <a16:colId xmlns:a16="http://schemas.microsoft.com/office/drawing/2014/main" val="1711429397"/>
                    </a:ext>
                  </a:extLst>
                </a:gridCol>
                <a:gridCol w="1176743">
                  <a:extLst>
                    <a:ext uri="{9D8B030D-6E8A-4147-A177-3AD203B41FA5}">
                      <a16:colId xmlns:a16="http://schemas.microsoft.com/office/drawing/2014/main" val="3599222770"/>
                    </a:ext>
                  </a:extLst>
                </a:gridCol>
              </a:tblGrid>
              <a:tr h="288032">
                <a:tc gridSpan="3">
                  <a:txBody>
                    <a:bodyPr/>
                    <a:lstStyle/>
                    <a:p>
                      <a:pPr algn="ctr" fontAlgn="ctr"/>
                      <a:r>
                        <a:rPr lang="it-IT" sz="1400" b="1" i="0" u="none" strike="noStrike" dirty="0">
                          <a:solidFill>
                            <a:srgbClr val="000000"/>
                          </a:solidFill>
                          <a:effectLst/>
                          <a:latin typeface="Calibri"/>
                        </a:rPr>
                        <a:t>Patrocinio a spese dello</a:t>
                      </a:r>
                      <a:r>
                        <a:rPr lang="it-IT" sz="1400" b="1" i="0" u="none" strike="noStrike" baseline="0" dirty="0">
                          <a:solidFill>
                            <a:srgbClr val="000000"/>
                          </a:solidFill>
                          <a:effectLst/>
                          <a:latin typeface="Calibri"/>
                        </a:rPr>
                        <a:t> Stato</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endParaRPr lang="it-IT"/>
                    </a:p>
                  </a:txBody>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2549163444"/>
                  </a:ext>
                </a:extLst>
              </a:tr>
              <a:tr h="288032">
                <a:tc>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2014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2015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302434">
                <a:tc>
                  <a:txBody>
                    <a:bodyPr/>
                    <a:lstStyle/>
                    <a:p>
                      <a:pPr algn="ctr" fontAlgn="ctr"/>
                      <a:r>
                        <a:rPr lang="it-IT" sz="1400" b="1" i="0" u="none" strike="noStrike" dirty="0">
                          <a:solidFill>
                            <a:srgbClr val="000000"/>
                          </a:solidFill>
                          <a:effectLst/>
                          <a:latin typeface="Calibri"/>
                        </a:rPr>
                        <a:t>Presentate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1390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2434">
                <a:tc>
                  <a:txBody>
                    <a:bodyPr/>
                    <a:lstStyle/>
                    <a:p>
                      <a:pPr algn="ctr" fontAlgn="ctr"/>
                      <a:r>
                        <a:rPr lang="it-IT" sz="1400" b="1" i="0" u="none" strike="noStrike" dirty="0">
                          <a:solidFill>
                            <a:srgbClr val="000000"/>
                          </a:solidFill>
                          <a:effectLst/>
                          <a:latin typeface="Calibri"/>
                        </a:rPr>
                        <a:t>Immigrazione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949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11" name="Tabella 10"/>
          <p:cNvGraphicFramePr>
            <a:graphicFrameLocks noGrp="1"/>
          </p:cNvGraphicFramePr>
          <p:nvPr>
            <p:extLst>
              <p:ext uri="{D42A27DB-BD31-4B8C-83A1-F6EECF244321}">
                <p14:modId xmlns:p14="http://schemas.microsoft.com/office/powerpoint/2010/main" val="1374580098"/>
              </p:ext>
            </p:extLst>
          </p:nvPr>
        </p:nvGraphicFramePr>
        <p:xfrm>
          <a:off x="2602757" y="5733256"/>
          <a:ext cx="3938486" cy="576064"/>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Segnalazioni disciplinari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Presentate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Segnaposto contenuto 2"/>
          <p:cNvSpPr>
            <a:spLocks noGrp="1"/>
          </p:cNvSpPr>
          <p:nvPr>
            <p:ph idx="1"/>
          </p:nvPr>
        </p:nvSpPr>
        <p:spPr>
          <a:xfrm>
            <a:off x="457200" y="1168153"/>
            <a:ext cx="8229600" cy="820687"/>
          </a:xfrm>
        </p:spPr>
        <p:txBody>
          <a:bodyPr>
            <a:normAutofit/>
          </a:bodyPr>
          <a:lstStyle/>
          <a:p>
            <a:pPr marL="0" indent="0" algn="ctr">
              <a:buNone/>
            </a:pPr>
            <a:r>
              <a:rPr lang="it-IT" u="sng" dirty="0"/>
              <a:t>Conciliazioni - Gratuito patrocinio - Esposti</a:t>
            </a:r>
            <a:endParaRPr lang="it-IT" sz="2800" dirty="0"/>
          </a:p>
        </p:txBody>
      </p:sp>
      <p:sp>
        <p:nvSpPr>
          <p:cNvPr id="12" name="Segnaposto contenuto 2"/>
          <p:cNvSpPr txBox="1">
            <a:spLocks/>
          </p:cNvSpPr>
          <p:nvPr/>
        </p:nvSpPr>
        <p:spPr>
          <a:xfrm>
            <a:off x="446856" y="1916832"/>
            <a:ext cx="8229600" cy="3166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relativi all’anno 2015</a:t>
            </a:r>
            <a:endParaRPr lang="it-IT" dirty="0"/>
          </a:p>
        </p:txBody>
      </p:sp>
    </p:spTree>
    <p:extLst>
      <p:ext uri="{BB962C8B-B14F-4D97-AF65-F5344CB8AC3E}">
        <p14:creationId xmlns:p14="http://schemas.microsoft.com/office/powerpoint/2010/main" val="428004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820687"/>
          </a:xfrm>
        </p:spPr>
        <p:txBody>
          <a:bodyPr>
            <a:normAutofit/>
          </a:bodyPr>
          <a:lstStyle/>
          <a:p>
            <a:pPr marL="0" indent="0" algn="ctr">
              <a:buNone/>
            </a:pPr>
            <a:r>
              <a:rPr lang="it-IT" u="sng" dirty="0"/>
              <a:t>Ufficio restituzione fascicoli di parte</a:t>
            </a:r>
            <a:endParaRPr lang="it-IT" sz="2800" dirty="0"/>
          </a:p>
        </p:txBody>
      </p:sp>
      <p:graphicFrame>
        <p:nvGraphicFramePr>
          <p:cNvPr id="5" name="Tabella 4"/>
          <p:cNvGraphicFramePr>
            <a:graphicFrameLocks noGrp="1"/>
          </p:cNvGraphicFramePr>
          <p:nvPr>
            <p:extLst>
              <p:ext uri="{D42A27DB-BD31-4B8C-83A1-F6EECF244321}">
                <p14:modId xmlns:p14="http://schemas.microsoft.com/office/powerpoint/2010/main" val="3257102795"/>
              </p:ext>
            </p:extLst>
          </p:nvPr>
        </p:nvGraphicFramePr>
        <p:xfrm>
          <a:off x="1763689" y="2276872"/>
          <a:ext cx="5616623" cy="1440160"/>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1"/>
                    </a:ext>
                  </a:extLst>
                </a:gridCol>
                <a:gridCol w="1678137">
                  <a:extLst>
                    <a:ext uri="{9D8B030D-6E8A-4147-A177-3AD203B41FA5}">
                      <a16:colId xmlns:a16="http://schemas.microsoft.com/office/drawing/2014/main" val="20002"/>
                    </a:ext>
                  </a:extLst>
                </a:gridCol>
              </a:tblGrid>
              <a:tr h="288032">
                <a:tc>
                  <a:txBody>
                    <a:bodyPr/>
                    <a:lstStyle/>
                    <a:p>
                      <a:pPr algn="ctr" fontAlgn="ctr"/>
                      <a:r>
                        <a:rPr lang="it-IT" sz="1400" b="1" i="0" u="none" strike="noStrike" dirty="0">
                          <a:solidFill>
                            <a:srgbClr val="000000"/>
                          </a:solidFill>
                          <a:effectLst/>
                          <a:latin typeface="Calibri"/>
                        </a:rPr>
                        <a:t>Foro di appartenenza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Fascicoli Giacenti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Incidenz</a:t>
                      </a:r>
                      <a:r>
                        <a:rPr lang="it-IT" sz="1400" b="1" i="0" u="none" strike="noStrike" baseline="0" dirty="0">
                          <a:solidFill>
                            <a:srgbClr val="000000"/>
                          </a:solidFill>
                          <a:effectLst/>
                          <a:latin typeface="Calibri"/>
                        </a:rPr>
                        <a:t>a sul totale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dirty="0">
                          <a:solidFill>
                            <a:srgbClr val="000000"/>
                          </a:solidFill>
                          <a:effectLst/>
                          <a:latin typeface="Calibri"/>
                        </a:rPr>
                        <a:t>Bologna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12.630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65,10%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Altri Fori</a:t>
                      </a:r>
                      <a:r>
                        <a:rPr lang="it-IT" sz="1400" b="1" i="0" u="none" strike="noStrike" baseline="0" dirty="0">
                          <a:solidFill>
                            <a:srgbClr val="000000"/>
                          </a:solidFill>
                          <a:effectLst/>
                          <a:latin typeface="Calibri"/>
                        </a:rPr>
                        <a:t> Regionali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3.470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17,89 %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Fori Fuori Regione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3.300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17,01%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32">
                <a:tc>
                  <a:txBody>
                    <a:bodyPr/>
                    <a:lstStyle/>
                    <a:p>
                      <a:pPr algn="ctr" fontAlgn="ctr"/>
                      <a:r>
                        <a:rPr lang="it-IT" sz="1400" b="1" i="0" u="none" strike="noStrike" dirty="0">
                          <a:solidFill>
                            <a:srgbClr val="000000"/>
                          </a:solidFill>
                          <a:effectLst/>
                          <a:latin typeface="Calibri"/>
                        </a:rPr>
                        <a:t>Fascicoli complessivi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19.400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234001271"/>
              </p:ext>
            </p:extLst>
          </p:nvPr>
        </p:nvGraphicFramePr>
        <p:xfrm>
          <a:off x="899592" y="4077072"/>
          <a:ext cx="7333849" cy="2061137"/>
        </p:xfrm>
        <a:graphic>
          <a:graphicData uri="http://schemas.openxmlformats.org/drawingml/2006/table">
            <a:tbl>
              <a:tblPr>
                <a:tableStyleId>{073A0DAA-6AF3-43AB-8588-CEC1D06C72B9}</a:tableStyleId>
              </a:tblPr>
              <a:tblGrid>
                <a:gridCol w="1944216">
                  <a:extLst>
                    <a:ext uri="{9D8B030D-6E8A-4147-A177-3AD203B41FA5}">
                      <a16:colId xmlns:a16="http://schemas.microsoft.com/office/drawing/2014/main" val="20000"/>
                    </a:ext>
                  </a:extLst>
                </a:gridCol>
                <a:gridCol w="1833827">
                  <a:extLst>
                    <a:ext uri="{9D8B030D-6E8A-4147-A177-3AD203B41FA5}">
                      <a16:colId xmlns:a16="http://schemas.microsoft.com/office/drawing/2014/main" val="20001"/>
                    </a:ext>
                  </a:extLst>
                </a:gridCol>
                <a:gridCol w="1777903">
                  <a:extLst>
                    <a:ext uri="{9D8B030D-6E8A-4147-A177-3AD203B41FA5}">
                      <a16:colId xmlns:a16="http://schemas.microsoft.com/office/drawing/2014/main" val="20002"/>
                    </a:ext>
                  </a:extLst>
                </a:gridCol>
                <a:gridCol w="1777903">
                  <a:extLst>
                    <a:ext uri="{9D8B030D-6E8A-4147-A177-3AD203B41FA5}">
                      <a16:colId xmlns:a16="http://schemas.microsoft.com/office/drawing/2014/main" val="20003"/>
                    </a:ext>
                  </a:extLst>
                </a:gridCol>
              </a:tblGrid>
              <a:tr h="384737">
                <a:tc>
                  <a:txBody>
                    <a:bodyPr/>
                    <a:lstStyle/>
                    <a:p>
                      <a:pPr algn="ctr"/>
                      <a:r>
                        <a:rPr lang="it-IT" sz="1600" b="1" dirty="0">
                          <a:ln>
                            <a:noFill/>
                          </a:ln>
                        </a:rPr>
                        <a:t>2016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Fascicoli Ricevuti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Fascicoli Restituiti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Saldo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289271">
                <a:tc>
                  <a:txBody>
                    <a:bodyPr/>
                    <a:lstStyle/>
                    <a:p>
                      <a:pPr algn="ctr"/>
                      <a:r>
                        <a:rPr lang="it-IT" sz="1600" b="1" dirty="0">
                          <a:ln>
                            <a:noFill/>
                          </a:ln>
                        </a:rPr>
                        <a:t>Gennaio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2.389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a:ln>
                            <a:noFill/>
                          </a:ln>
                        </a:rPr>
                        <a:t>3.141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600" b="1" dirty="0">
                          <a:ln>
                            <a:noFill/>
                          </a:ln>
                        </a:rPr>
                        <a:t>-752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2976">
                <a:tc>
                  <a:txBody>
                    <a:bodyPr/>
                    <a:lstStyle/>
                    <a:p>
                      <a:pPr algn="ctr"/>
                      <a:r>
                        <a:rPr lang="it-IT" sz="1600" b="1" dirty="0">
                          <a:ln>
                            <a:noFill/>
                          </a:ln>
                        </a:rPr>
                        <a:t>Febbraio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3.200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1.874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+1326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6681">
                <a:tc>
                  <a:txBody>
                    <a:bodyPr/>
                    <a:lstStyle/>
                    <a:p>
                      <a:pPr algn="ctr"/>
                      <a:r>
                        <a:rPr lang="it-IT" sz="1600" b="1" dirty="0">
                          <a:ln>
                            <a:noFill/>
                          </a:ln>
                        </a:rPr>
                        <a:t>Marzo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2.954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2.400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+554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9271">
                <a:tc>
                  <a:txBody>
                    <a:bodyPr/>
                    <a:lstStyle/>
                    <a:p>
                      <a:pPr algn="ctr"/>
                      <a:r>
                        <a:rPr lang="it-IT" sz="1600" b="1" dirty="0">
                          <a:ln>
                            <a:noFill/>
                          </a:ln>
                        </a:rPr>
                        <a:t>Aprile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2.333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3.046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-713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9271">
                <a:tc>
                  <a:txBody>
                    <a:bodyPr/>
                    <a:lstStyle/>
                    <a:p>
                      <a:pPr algn="ctr"/>
                      <a:r>
                        <a:rPr lang="it-IT" sz="1600" b="1"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sz="1600" b="1" dirty="0">
                          <a:ln>
                            <a:noFill/>
                          </a:ln>
                        </a:rPr>
                        <a:t>10.876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10.461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1600" b="1" dirty="0">
                          <a:ln>
                            <a:noFill/>
                          </a:ln>
                        </a:rPr>
                        <a:t>+415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7" name="Segnaposto contenuto 2"/>
          <p:cNvSpPr txBox="1">
            <a:spLocks/>
          </p:cNvSpPr>
          <p:nvPr/>
        </p:nvSpPr>
        <p:spPr>
          <a:xfrm>
            <a:off x="446856" y="6309320"/>
            <a:ext cx="8229600" cy="31663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600" b="1" dirty="0"/>
              <a:t>(*) di cui 7.695 dal Tribunale e 3.181 dalla Corte d’Appello</a:t>
            </a:r>
            <a:endParaRPr lang="it-IT" sz="2800" b="1" dirty="0"/>
          </a:p>
        </p:txBody>
      </p:sp>
      <p:sp>
        <p:nvSpPr>
          <p:cNvPr id="8" name="Segnaposto contenuto 2"/>
          <p:cNvSpPr txBox="1">
            <a:spLocks/>
          </p:cNvSpPr>
          <p:nvPr/>
        </p:nvSpPr>
        <p:spPr>
          <a:xfrm>
            <a:off x="446856" y="1772816"/>
            <a:ext cx="8229600" cy="3166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aggiornati al 30 Aprile 2016</a:t>
            </a:r>
            <a:endParaRPr lang="it-IT" dirty="0"/>
          </a:p>
        </p:txBody>
      </p:sp>
      <p:pic>
        <p:nvPicPr>
          <p:cNvPr id="10" name="Immagine 9"/>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2067533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graphicFrame>
        <p:nvGraphicFramePr>
          <p:cNvPr id="5" name="Tabella 4"/>
          <p:cNvGraphicFramePr>
            <a:graphicFrameLocks noGrp="1"/>
          </p:cNvGraphicFramePr>
          <p:nvPr>
            <p:extLst>
              <p:ext uri="{D42A27DB-BD31-4B8C-83A1-F6EECF244321}">
                <p14:modId xmlns:p14="http://schemas.microsoft.com/office/powerpoint/2010/main" val="196843967"/>
              </p:ext>
            </p:extLst>
          </p:nvPr>
        </p:nvGraphicFramePr>
        <p:xfrm>
          <a:off x="2602757" y="2564904"/>
          <a:ext cx="3938486" cy="1152128"/>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Fondazione Forense Bolognese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Eventi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Iscrizioni a eventi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24.174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algn="ctr" fontAlgn="ctr"/>
                      <a:r>
                        <a:rPr lang="it-IT" sz="1400" b="1" i="0" u="none" strike="noStrike" dirty="0">
                          <a:solidFill>
                            <a:srgbClr val="000000"/>
                          </a:solidFill>
                          <a:effectLst/>
                          <a:latin typeface="Calibri"/>
                        </a:rPr>
                        <a:t>Crediti formativi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pic>
        <p:nvPicPr>
          <p:cNvPr id="10" name="Immagine 9"/>
          <p:cNvPicPr>
            <a:picLocks noChangeAspect="1"/>
          </p:cNvPicPr>
          <p:nvPr/>
        </p:nvPicPr>
        <p:blipFill>
          <a:blip r:embed="rId3"/>
          <a:stretch>
            <a:fillRect/>
          </a:stretch>
        </p:blipFill>
        <p:spPr>
          <a:xfrm>
            <a:off x="323527" y="292184"/>
            <a:ext cx="1118631" cy="1048584"/>
          </a:xfrm>
          <a:prstGeom prst="rect">
            <a:avLst/>
          </a:prstGeom>
        </p:spPr>
      </p:pic>
      <p:sp>
        <p:nvSpPr>
          <p:cNvPr id="8" name="Segnaposto contenuto 2"/>
          <p:cNvSpPr>
            <a:spLocks noGrp="1"/>
          </p:cNvSpPr>
          <p:nvPr>
            <p:ph idx="1"/>
          </p:nvPr>
        </p:nvSpPr>
        <p:spPr>
          <a:xfrm>
            <a:off x="457200" y="1168153"/>
            <a:ext cx="8229600" cy="820687"/>
          </a:xfrm>
        </p:spPr>
        <p:txBody>
          <a:bodyPr>
            <a:normAutofit/>
          </a:bodyPr>
          <a:lstStyle/>
          <a:p>
            <a:pPr marL="0" indent="0" algn="ctr">
              <a:buNone/>
            </a:pPr>
            <a:r>
              <a:rPr lang="it-IT" u="sng" dirty="0"/>
              <a:t>Formazione professionale</a:t>
            </a:r>
            <a:endParaRPr lang="it-IT" sz="2800" dirty="0"/>
          </a:p>
        </p:txBody>
      </p:sp>
      <p:sp>
        <p:nvSpPr>
          <p:cNvPr id="12" name="Segnaposto contenuto 2"/>
          <p:cNvSpPr txBox="1">
            <a:spLocks/>
          </p:cNvSpPr>
          <p:nvPr/>
        </p:nvSpPr>
        <p:spPr>
          <a:xfrm>
            <a:off x="446856" y="1916832"/>
            <a:ext cx="8229600" cy="3166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relativi all’anno 2015</a:t>
            </a:r>
            <a:endParaRPr lang="it-IT" dirty="0"/>
          </a:p>
        </p:txBody>
      </p:sp>
      <p:graphicFrame>
        <p:nvGraphicFramePr>
          <p:cNvPr id="14" name="Tabella 13"/>
          <p:cNvGraphicFramePr>
            <a:graphicFrameLocks noGrp="1"/>
          </p:cNvGraphicFramePr>
          <p:nvPr>
            <p:extLst>
              <p:ext uri="{D42A27DB-BD31-4B8C-83A1-F6EECF244321}">
                <p14:modId xmlns:p14="http://schemas.microsoft.com/office/powerpoint/2010/main" val="1790917502"/>
              </p:ext>
            </p:extLst>
          </p:nvPr>
        </p:nvGraphicFramePr>
        <p:xfrm>
          <a:off x="2602757" y="4293096"/>
          <a:ext cx="3938486" cy="864096"/>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Consiglio dell’Ordine degli Avvocati di Bologna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Eventi accreditati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414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Crediti formativi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1.680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15" name="Segnaposto contenuto 2"/>
          <p:cNvSpPr txBox="1">
            <a:spLocks/>
          </p:cNvSpPr>
          <p:nvPr/>
        </p:nvSpPr>
        <p:spPr>
          <a:xfrm>
            <a:off x="467544" y="3760441"/>
            <a:ext cx="8229600" cy="3166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400" b="1" dirty="0"/>
              <a:t>(*) di cui 153 gratuiti ed 84 a pagamento </a:t>
            </a:r>
            <a:endParaRPr lang="it-IT" sz="2800" b="1" dirty="0"/>
          </a:p>
        </p:txBody>
      </p:sp>
      <p:graphicFrame>
        <p:nvGraphicFramePr>
          <p:cNvPr id="16" name="Tabella 15"/>
          <p:cNvGraphicFramePr>
            <a:graphicFrameLocks noGrp="1"/>
          </p:cNvGraphicFramePr>
          <p:nvPr>
            <p:extLst>
              <p:ext uri="{D42A27DB-BD31-4B8C-83A1-F6EECF244321}">
                <p14:modId xmlns:p14="http://schemas.microsoft.com/office/powerpoint/2010/main" val="3780197584"/>
              </p:ext>
            </p:extLst>
          </p:nvPr>
        </p:nvGraphicFramePr>
        <p:xfrm>
          <a:off x="2602757" y="5661248"/>
          <a:ext cx="3938486" cy="864096"/>
        </p:xfrm>
        <a:graphic>
          <a:graphicData uri="http://schemas.openxmlformats.org/drawingml/2006/table">
            <a:tbl>
              <a:tblPr>
                <a:tableStyleId>{073A0DAA-6AF3-43AB-8588-CEC1D06C72B9}</a:tableStyleId>
              </a:tblPr>
              <a:tblGrid>
                <a:gridCol w="2260349">
                  <a:extLst>
                    <a:ext uri="{9D8B030D-6E8A-4147-A177-3AD203B41FA5}">
                      <a16:colId xmlns:a16="http://schemas.microsoft.com/office/drawing/2014/main" val="20000"/>
                    </a:ext>
                  </a:extLst>
                </a:gridCol>
                <a:gridCol w="1678137">
                  <a:extLst>
                    <a:ext uri="{9D8B030D-6E8A-4147-A177-3AD203B41FA5}">
                      <a16:colId xmlns:a16="http://schemas.microsoft.com/office/drawing/2014/main" val="20002"/>
                    </a:ext>
                  </a:extLst>
                </a:gridCol>
              </a:tblGrid>
              <a:tr h="288032">
                <a:tc gridSpan="2">
                  <a:txBody>
                    <a:bodyPr/>
                    <a:lstStyle/>
                    <a:p>
                      <a:pPr algn="ctr" fontAlgn="ctr"/>
                      <a:r>
                        <a:rPr lang="it-IT" sz="1400" b="1" i="0" u="none" strike="noStrike" dirty="0">
                          <a:solidFill>
                            <a:srgbClr val="000000"/>
                          </a:solidFill>
                          <a:effectLst/>
                          <a:latin typeface="Calibri"/>
                        </a:rPr>
                        <a:t>Totali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hMerge="1">
                  <a:txBody>
                    <a:bodyPr/>
                    <a:lstStyle/>
                    <a:p>
                      <a:pPr algn="ctr" fontAlgn="ct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288032">
                <a:tc>
                  <a:txBody>
                    <a:bodyPr/>
                    <a:lstStyle/>
                    <a:p>
                      <a:pPr algn="ctr" fontAlgn="ctr"/>
                      <a:r>
                        <a:rPr lang="it-IT" sz="1400" b="1" i="0" u="none" strike="noStrike" baseline="0" dirty="0">
                          <a:solidFill>
                            <a:srgbClr val="000000"/>
                          </a:solidFill>
                          <a:effectLst/>
                          <a:latin typeface="Calibri"/>
                        </a:rPr>
                        <a:t>Eventi</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651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32">
                <a:tc>
                  <a:txBody>
                    <a:bodyPr/>
                    <a:lstStyle/>
                    <a:p>
                      <a:pPr algn="ctr" fontAlgn="ctr"/>
                      <a:r>
                        <a:rPr lang="it-IT" sz="1400" b="1" i="0" u="none" strike="noStrike" dirty="0">
                          <a:solidFill>
                            <a:srgbClr val="000000"/>
                          </a:solidFill>
                          <a:effectLst/>
                          <a:latin typeface="Calibri"/>
                        </a:rPr>
                        <a:t>Crediti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400" b="1" i="0" u="none" strike="noStrike" dirty="0">
                          <a:solidFill>
                            <a:srgbClr val="000000"/>
                          </a:solidFill>
                          <a:effectLst/>
                          <a:latin typeface="Calibri"/>
                        </a:rPr>
                        <a:t>2.270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8344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924944"/>
            <a:ext cx="8229600" cy="2880320"/>
          </a:xfrm>
        </p:spPr>
        <p:txBody>
          <a:bodyPr>
            <a:normAutofit/>
          </a:bodyPr>
          <a:lstStyle/>
          <a:p>
            <a:r>
              <a:rPr lang="it-IT" sz="2400" dirty="0">
                <a:latin typeface="Calibri"/>
              </a:rPr>
              <a:t>"</a:t>
            </a:r>
            <a:r>
              <a:rPr lang="it-IT" sz="2400" i="1" dirty="0">
                <a:latin typeface="Calibri"/>
              </a:rPr>
              <a:t>Chiudo con ciò, ringraziando della benevola paziente attenzione, e confidando che se dovessi tornare a nascere, tornerei a scegliere di fare l’avvocato</a:t>
            </a:r>
            <a:r>
              <a:rPr lang="it-IT" sz="2400" dirty="0">
                <a:latin typeface="Calibri"/>
              </a:rPr>
              <a:t>".</a:t>
            </a:r>
            <a:br>
              <a:rPr lang="it-IT" sz="2400" dirty="0">
                <a:latin typeface="Calibri"/>
              </a:rPr>
            </a:br>
            <a:br>
              <a:rPr lang="it-IT" sz="2400" dirty="0">
                <a:latin typeface="Calibri"/>
              </a:rPr>
            </a:br>
            <a:r>
              <a:rPr lang="it-IT" sz="2400" dirty="0">
                <a:latin typeface="Calibri"/>
              </a:rPr>
              <a:t>(avv. Angiola </a:t>
            </a:r>
            <a:r>
              <a:rPr lang="it-IT" sz="2400" dirty="0" err="1"/>
              <a:t>Sbaiz</a:t>
            </a:r>
            <a:r>
              <a:rPr lang="it-IT" sz="2400" dirty="0"/>
              <a:t> – Anno 1981 –</a:t>
            </a:r>
            <a:br>
              <a:rPr lang="it-IT" sz="2400" dirty="0"/>
            </a:br>
            <a:r>
              <a:rPr lang="it-IT" sz="2400" dirty="0">
                <a:latin typeface="Calibri"/>
              </a:rPr>
              <a:t>Atti dell’Accademia di Scienze Lettere ed Arti di Udine)</a:t>
            </a:r>
            <a:endParaRPr lang="it-IT" sz="2400" dirty="0"/>
          </a:p>
        </p:txBody>
      </p:sp>
      <p:pic>
        <p:nvPicPr>
          <p:cNvPr id="7" name="Immagine 6"/>
          <p:cNvPicPr>
            <a:picLocks noChangeAspect="1"/>
          </p:cNvPicPr>
          <p:nvPr/>
        </p:nvPicPr>
        <p:blipFill>
          <a:blip r:embed="rId3"/>
          <a:stretch>
            <a:fillRect/>
          </a:stretch>
        </p:blipFill>
        <p:spPr>
          <a:xfrm>
            <a:off x="3538678" y="287023"/>
            <a:ext cx="2045955" cy="1917841"/>
          </a:xfrm>
          <a:prstGeom prst="rect">
            <a:avLst/>
          </a:prstGeom>
        </p:spPr>
      </p:pic>
    </p:spTree>
    <p:extLst>
      <p:ext uri="{BB962C8B-B14F-4D97-AF65-F5344CB8AC3E}">
        <p14:creationId xmlns:p14="http://schemas.microsoft.com/office/powerpoint/2010/main" val="23267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Albo degli Avvocati</a:t>
            </a:r>
          </a:p>
          <a:p>
            <a:pPr marL="0" indent="0" algn="just">
              <a:buNone/>
            </a:pPr>
            <a:endParaRPr lang="it-IT" sz="2800" dirty="0"/>
          </a:p>
        </p:txBody>
      </p:sp>
      <p:graphicFrame>
        <p:nvGraphicFramePr>
          <p:cNvPr id="10" name="Tabella 9"/>
          <p:cNvGraphicFramePr>
            <a:graphicFrameLocks noGrp="1"/>
          </p:cNvGraphicFramePr>
          <p:nvPr>
            <p:extLst>
              <p:ext uri="{D42A27DB-BD31-4B8C-83A1-F6EECF244321}">
                <p14:modId xmlns:p14="http://schemas.microsoft.com/office/powerpoint/2010/main" val="2401024289"/>
              </p:ext>
            </p:extLst>
          </p:nvPr>
        </p:nvGraphicFramePr>
        <p:xfrm>
          <a:off x="323528" y="2060848"/>
          <a:ext cx="8568952" cy="3672408"/>
        </p:xfrm>
        <a:graphic>
          <a:graphicData uri="http://schemas.openxmlformats.org/drawingml/2006/table">
            <a:tbl>
              <a:tblPr>
                <a:tableStyleId>{073A0DAA-6AF3-43AB-8588-CEC1D06C72B9}</a:tableStyleId>
              </a:tblPr>
              <a:tblGrid>
                <a:gridCol w="2609274">
                  <a:extLst>
                    <a:ext uri="{9D8B030D-6E8A-4147-A177-3AD203B41FA5}">
                      <a16:colId xmlns:a16="http://schemas.microsoft.com/office/drawing/2014/main" val="20000"/>
                    </a:ext>
                  </a:extLst>
                </a:gridCol>
                <a:gridCol w="1675202">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526857">
                <a:tc>
                  <a:txBody>
                    <a:bodyPr/>
                    <a:lstStyle/>
                    <a:p>
                      <a:pPr algn="ctr"/>
                      <a:r>
                        <a:rPr lang="it-IT" b="1" dirty="0">
                          <a:ln>
                            <a:noFill/>
                          </a:ln>
                        </a:rPr>
                        <a:t>Iscritti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526857">
                <a:tc>
                  <a:txBody>
                    <a:bodyPr/>
                    <a:lstStyle/>
                    <a:p>
                      <a:pPr algn="ctr"/>
                      <a:r>
                        <a:rPr lang="it-IT" dirty="0">
                          <a:ln>
                            <a:noFill/>
                          </a:ln>
                        </a:rPr>
                        <a:t>Ordinari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3.456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3.428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-0,75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6857">
                <a:tc>
                  <a:txBody>
                    <a:bodyPr/>
                    <a:lstStyle/>
                    <a:p>
                      <a:pPr algn="ctr"/>
                      <a:r>
                        <a:rPr lang="it-IT" dirty="0">
                          <a:ln>
                            <a:noFill/>
                          </a:ln>
                        </a:rPr>
                        <a:t>Cassazionisti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1.007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1.090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+8,57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6857">
                <a:tc>
                  <a:txBody>
                    <a:bodyPr/>
                    <a:lstStyle/>
                    <a:p>
                      <a:pPr algn="ctr"/>
                      <a:r>
                        <a:rPr lang="it-IT" baseline="0" dirty="0">
                          <a:ln>
                            <a:noFill/>
                          </a:ln>
                        </a:rPr>
                        <a:t>Avvocati di Enti Pubblici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6857">
                <a:tc>
                  <a:txBody>
                    <a:bodyPr/>
                    <a:lstStyle/>
                    <a:p>
                      <a:pPr algn="ctr"/>
                      <a:r>
                        <a:rPr lang="it-IT" dirty="0">
                          <a:ln>
                            <a:noFill/>
                          </a:ln>
                        </a:rPr>
                        <a:t>Docenti</a:t>
                      </a:r>
                      <a:r>
                        <a:rPr lang="it-IT" baseline="0" dirty="0">
                          <a:ln>
                            <a:noFill/>
                          </a:ln>
                        </a:rPr>
                        <a:t> e Ricercatori</a:t>
                      </a:r>
                      <a:endParaRPr lang="it-IT"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34067">
                <a:tc>
                  <a:txBody>
                    <a:bodyPr/>
                    <a:lstStyle/>
                    <a:p>
                      <a:pPr algn="ctr"/>
                      <a:r>
                        <a:rPr lang="it-IT" dirty="0">
                          <a:ln>
                            <a:noFill/>
                          </a:ln>
                        </a:rPr>
                        <a:t>Stabiliti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+66,67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04056">
                <a:tc>
                  <a:txBody>
                    <a:bodyPr/>
                    <a:lstStyle/>
                    <a:p>
                      <a:pPr algn="ctr"/>
                      <a:r>
                        <a:rPr lang="it-IT"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4.623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4.685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5" name="Segnaposto contenuto 2"/>
          <p:cNvSpPr txBox="1">
            <a:spLocks/>
          </p:cNvSpPr>
          <p:nvPr/>
        </p:nvSpPr>
        <p:spPr>
          <a:xfrm>
            <a:off x="446856" y="6093296"/>
            <a:ext cx="82296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aggiornati al 31 Dicembre 2015</a:t>
            </a:r>
          </a:p>
          <a:p>
            <a:pPr marL="0" indent="0" algn="just">
              <a:buFont typeface="Arial" panose="020B0604020202020204" pitchFamily="34" charset="0"/>
              <a:buNone/>
            </a:pPr>
            <a:endParaRPr lang="it-IT" sz="2800" dirty="0"/>
          </a:p>
        </p:txBody>
      </p:sp>
      <p:pic>
        <p:nvPicPr>
          <p:cNvPr id="7" name="Immagine 6"/>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216350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lstStyle/>
          <a:p>
            <a:pPr marL="0" indent="0" algn="ctr">
              <a:buNone/>
            </a:pPr>
            <a:r>
              <a:rPr lang="it-IT" u="sng" dirty="0"/>
              <a:t>Registro dei Praticanti</a:t>
            </a:r>
          </a:p>
          <a:p>
            <a:pPr marL="0" indent="0" algn="just">
              <a:buNone/>
            </a:pPr>
            <a:endParaRPr lang="it-IT" sz="2800" dirty="0"/>
          </a:p>
        </p:txBody>
      </p:sp>
      <p:graphicFrame>
        <p:nvGraphicFramePr>
          <p:cNvPr id="10" name="Tabella 9"/>
          <p:cNvGraphicFramePr>
            <a:graphicFrameLocks noGrp="1"/>
          </p:cNvGraphicFramePr>
          <p:nvPr>
            <p:extLst>
              <p:ext uri="{D42A27DB-BD31-4B8C-83A1-F6EECF244321}">
                <p14:modId xmlns:p14="http://schemas.microsoft.com/office/powerpoint/2010/main" val="1290577438"/>
              </p:ext>
            </p:extLst>
          </p:nvPr>
        </p:nvGraphicFramePr>
        <p:xfrm>
          <a:off x="539552" y="2352485"/>
          <a:ext cx="8064896" cy="2084627"/>
        </p:xfrm>
        <a:graphic>
          <a:graphicData uri="http://schemas.openxmlformats.org/drawingml/2006/table">
            <a:tbl>
              <a:tblPr>
                <a:tableStyleId>{073A0DAA-6AF3-43AB-8588-CEC1D06C72B9}</a:tableStyleId>
              </a:tblPr>
              <a:tblGrid>
                <a:gridCol w="309634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74186">
                  <a:extLst>
                    <a:ext uri="{9D8B030D-6E8A-4147-A177-3AD203B41FA5}">
                      <a16:colId xmlns:a16="http://schemas.microsoft.com/office/drawing/2014/main" val="20002"/>
                    </a:ext>
                  </a:extLst>
                </a:gridCol>
                <a:gridCol w="1638182">
                  <a:extLst>
                    <a:ext uri="{9D8B030D-6E8A-4147-A177-3AD203B41FA5}">
                      <a16:colId xmlns:a16="http://schemas.microsoft.com/office/drawing/2014/main" val="20003"/>
                    </a:ext>
                  </a:extLst>
                </a:gridCol>
              </a:tblGrid>
              <a:tr h="526857">
                <a:tc>
                  <a:txBody>
                    <a:bodyPr/>
                    <a:lstStyle/>
                    <a:p>
                      <a:pPr algn="ctr"/>
                      <a:r>
                        <a:rPr lang="it-IT" b="1" dirty="0">
                          <a:ln>
                            <a:noFill/>
                          </a:ln>
                        </a:rPr>
                        <a:t>Iscritti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526857">
                <a:tc>
                  <a:txBody>
                    <a:bodyPr/>
                    <a:lstStyle/>
                    <a:p>
                      <a:pPr algn="ctr"/>
                      <a:r>
                        <a:rPr lang="it-IT" dirty="0">
                          <a:ln>
                            <a:noFill/>
                          </a:ln>
                        </a:rPr>
                        <a:t>Praticanti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498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522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6857">
                <a:tc>
                  <a:txBody>
                    <a:bodyPr/>
                    <a:lstStyle/>
                    <a:p>
                      <a:pPr algn="ctr"/>
                      <a:r>
                        <a:rPr lang="it-IT" dirty="0">
                          <a:ln>
                            <a:noFill/>
                          </a:ln>
                        </a:rPr>
                        <a:t>Praticanti abilitati al Patrocinio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390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327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-16,15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04056">
                <a:tc>
                  <a:txBody>
                    <a:bodyPr/>
                    <a:lstStyle/>
                    <a:p>
                      <a:pPr algn="ctr"/>
                      <a:r>
                        <a:rPr lang="it-IT"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888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849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Segnaposto contenuto 2"/>
          <p:cNvSpPr txBox="1">
            <a:spLocks/>
          </p:cNvSpPr>
          <p:nvPr/>
        </p:nvSpPr>
        <p:spPr>
          <a:xfrm>
            <a:off x="446856" y="5445224"/>
            <a:ext cx="82296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aggiornati al 31 Dicembre 2015</a:t>
            </a:r>
          </a:p>
          <a:p>
            <a:pPr marL="0" indent="0" algn="just">
              <a:buFont typeface="Arial" panose="020B0604020202020204" pitchFamily="34" charset="0"/>
              <a:buNone/>
            </a:pPr>
            <a:endParaRPr lang="it-IT" sz="2800" dirty="0"/>
          </a:p>
        </p:txBody>
      </p:sp>
      <p:pic>
        <p:nvPicPr>
          <p:cNvPr id="7" name="Immagine 6"/>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417527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lstStyle/>
          <a:p>
            <a:pPr marL="0" indent="0" algn="ctr">
              <a:buNone/>
            </a:pPr>
            <a:r>
              <a:rPr lang="it-IT" u="sng" dirty="0"/>
              <a:t>Totale iscritti</a:t>
            </a:r>
          </a:p>
          <a:p>
            <a:pPr marL="0" indent="0" algn="just">
              <a:buNone/>
            </a:pPr>
            <a:endParaRPr lang="it-IT" sz="2800" dirty="0"/>
          </a:p>
        </p:txBody>
      </p:sp>
      <p:graphicFrame>
        <p:nvGraphicFramePr>
          <p:cNvPr id="10" name="Tabella 9"/>
          <p:cNvGraphicFramePr>
            <a:graphicFrameLocks noGrp="1"/>
          </p:cNvGraphicFramePr>
          <p:nvPr>
            <p:extLst>
              <p:ext uri="{D42A27DB-BD31-4B8C-83A1-F6EECF244321}">
                <p14:modId xmlns:p14="http://schemas.microsoft.com/office/powerpoint/2010/main" val="1944379556"/>
              </p:ext>
            </p:extLst>
          </p:nvPr>
        </p:nvGraphicFramePr>
        <p:xfrm>
          <a:off x="539552" y="2352485"/>
          <a:ext cx="8064896" cy="2084627"/>
        </p:xfrm>
        <a:graphic>
          <a:graphicData uri="http://schemas.openxmlformats.org/drawingml/2006/table">
            <a:tbl>
              <a:tblPr>
                <a:tableStyleId>{073A0DAA-6AF3-43AB-8588-CEC1D06C72B9}</a:tableStyleId>
              </a:tblPr>
              <a:tblGrid>
                <a:gridCol w="309634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74186">
                  <a:extLst>
                    <a:ext uri="{9D8B030D-6E8A-4147-A177-3AD203B41FA5}">
                      <a16:colId xmlns:a16="http://schemas.microsoft.com/office/drawing/2014/main" val="20002"/>
                    </a:ext>
                  </a:extLst>
                </a:gridCol>
                <a:gridCol w="1638182">
                  <a:extLst>
                    <a:ext uri="{9D8B030D-6E8A-4147-A177-3AD203B41FA5}">
                      <a16:colId xmlns:a16="http://schemas.microsoft.com/office/drawing/2014/main" val="20003"/>
                    </a:ext>
                  </a:extLst>
                </a:gridCol>
              </a:tblGrid>
              <a:tr h="526857">
                <a:tc>
                  <a:txBody>
                    <a:bodyPr/>
                    <a:lstStyle/>
                    <a:p>
                      <a:pPr algn="ctr"/>
                      <a:r>
                        <a:rPr lang="it-IT" b="1" dirty="0">
                          <a:ln>
                            <a:noFill/>
                          </a:ln>
                        </a:rPr>
                        <a:t>Iscritti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526857">
                <a:tc>
                  <a:txBody>
                    <a:bodyPr/>
                    <a:lstStyle/>
                    <a:p>
                      <a:pPr algn="ctr"/>
                      <a:r>
                        <a:rPr lang="it-IT" dirty="0">
                          <a:ln>
                            <a:noFill/>
                          </a:ln>
                        </a:rPr>
                        <a:t>Avvocati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4.623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4.685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+1,34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6857">
                <a:tc>
                  <a:txBody>
                    <a:bodyPr/>
                    <a:lstStyle/>
                    <a:p>
                      <a:pPr algn="ctr"/>
                      <a:r>
                        <a:rPr lang="it-IT" dirty="0">
                          <a:ln>
                            <a:noFill/>
                          </a:ln>
                        </a:rPr>
                        <a:t>Praticanti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888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849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04056">
                <a:tc>
                  <a:txBody>
                    <a:bodyPr/>
                    <a:lstStyle/>
                    <a:p>
                      <a:pPr algn="ctr"/>
                      <a:r>
                        <a:rPr lang="it-IT"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5.511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5.534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+0,42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Segnaposto contenuto 2"/>
          <p:cNvSpPr txBox="1">
            <a:spLocks/>
          </p:cNvSpPr>
          <p:nvPr/>
        </p:nvSpPr>
        <p:spPr>
          <a:xfrm>
            <a:off x="446856" y="5445224"/>
            <a:ext cx="82296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aggiornati al 31 Dicembre 2015</a:t>
            </a:r>
          </a:p>
          <a:p>
            <a:pPr marL="0" indent="0" algn="just">
              <a:buFont typeface="Arial" panose="020B0604020202020204" pitchFamily="34" charset="0"/>
              <a:buNone/>
            </a:pPr>
            <a:endParaRPr lang="it-IT" sz="2800" b="1" dirty="0"/>
          </a:p>
        </p:txBody>
      </p:sp>
      <p:pic>
        <p:nvPicPr>
          <p:cNvPr id="7" name="Immagine 6"/>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316635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Dettaglio iscritti: uomini e donne</a:t>
            </a:r>
          </a:p>
          <a:p>
            <a:pPr marL="0" indent="0" algn="just">
              <a:buNone/>
            </a:pPr>
            <a:endParaRPr lang="it-IT" sz="2800" dirty="0"/>
          </a:p>
        </p:txBody>
      </p:sp>
      <p:graphicFrame>
        <p:nvGraphicFramePr>
          <p:cNvPr id="10" name="Tabella 9"/>
          <p:cNvGraphicFramePr>
            <a:graphicFrameLocks noGrp="1"/>
          </p:cNvGraphicFramePr>
          <p:nvPr>
            <p:extLst>
              <p:ext uri="{D42A27DB-BD31-4B8C-83A1-F6EECF244321}">
                <p14:modId xmlns:p14="http://schemas.microsoft.com/office/powerpoint/2010/main" val="2382671421"/>
              </p:ext>
            </p:extLst>
          </p:nvPr>
        </p:nvGraphicFramePr>
        <p:xfrm>
          <a:off x="1619672" y="2348880"/>
          <a:ext cx="5832648" cy="2497479"/>
        </p:xfrm>
        <a:graphic>
          <a:graphicData uri="http://schemas.openxmlformats.org/drawingml/2006/table">
            <a:tbl>
              <a:tblPr>
                <a:tableStyleId>{073A0DAA-6AF3-43AB-8588-CEC1D06C72B9}</a:tableStyleId>
              </a:tblPr>
              <a:tblGrid>
                <a:gridCol w="1368152">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tblGrid>
              <a:tr h="504056">
                <a:tc>
                  <a:txBody>
                    <a:bodyPr/>
                    <a:lstStyle/>
                    <a:p>
                      <a:pPr algn="ct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gridSpan="2">
                  <a:txBody>
                    <a:bodyPr/>
                    <a:lstStyle/>
                    <a:p>
                      <a:pPr algn="ctr"/>
                      <a:r>
                        <a:rPr lang="it-IT" b="1" dirty="0">
                          <a:ln>
                            <a:noFill/>
                          </a:ln>
                        </a:rPr>
                        <a:t>Uomini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hMerge="1">
                  <a:txBody>
                    <a:bodyPr/>
                    <a:lstStyle/>
                    <a:p>
                      <a:pPr algn="ct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gridSpan="2">
                  <a:txBody>
                    <a:bodyPr/>
                    <a:lstStyle/>
                    <a:p>
                      <a:pPr algn="ctr"/>
                      <a:r>
                        <a:rPr lang="it-IT" b="1" dirty="0">
                          <a:ln>
                            <a:noFill/>
                          </a:ln>
                        </a:rPr>
                        <a:t>Donne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hMerge="1">
                  <a:txBody>
                    <a:bodyPr/>
                    <a:lstStyle/>
                    <a:p>
                      <a:pPr algn="ct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0"/>
                  </a:ext>
                </a:extLst>
              </a:tr>
              <a:tr h="481255">
                <a:tc>
                  <a:txBody>
                    <a:bodyPr/>
                    <a:lstStyle/>
                    <a:p>
                      <a:pPr algn="ctr"/>
                      <a:endParaRPr lang="it-IT"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Numero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Numero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b="1" dirty="0">
                          <a:ln>
                            <a:noFill/>
                          </a:ln>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extLst>
                  <a:ext uri="{0D108BD9-81ED-4DB2-BD59-A6C34878D82A}">
                    <a16:rowId xmlns:a16="http://schemas.microsoft.com/office/drawing/2014/main" val="10001"/>
                  </a:ext>
                </a:extLst>
              </a:tr>
              <a:tr h="504056">
                <a:tc>
                  <a:txBody>
                    <a:bodyPr/>
                    <a:lstStyle/>
                    <a:p>
                      <a:pPr algn="ctr"/>
                      <a:r>
                        <a:rPr lang="it-IT" b="1" dirty="0">
                          <a:ln>
                            <a:noFill/>
                          </a:ln>
                        </a:rPr>
                        <a:t>Avvocati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2.254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48,111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2.431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51,889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6857">
                <a:tc>
                  <a:txBody>
                    <a:bodyPr/>
                    <a:lstStyle/>
                    <a:p>
                      <a:pPr algn="ctr"/>
                      <a:r>
                        <a:rPr lang="it-IT" b="1" dirty="0">
                          <a:ln>
                            <a:noFill/>
                          </a:ln>
                        </a:rPr>
                        <a:t>Praticanti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304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35,807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545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64,193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81255">
                <a:tc>
                  <a:txBody>
                    <a:bodyPr/>
                    <a:lstStyle/>
                    <a:p>
                      <a:pPr algn="ctr"/>
                      <a:r>
                        <a:rPr lang="it-IT" b="1" dirty="0">
                          <a:ln>
                            <a:noFill/>
                          </a:ln>
                        </a:rPr>
                        <a:t>Totali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E4FF"/>
                    </a:solidFill>
                  </a:tcPr>
                </a:tc>
                <a:tc>
                  <a:txBody>
                    <a:bodyPr/>
                    <a:lstStyle/>
                    <a:p>
                      <a:pPr algn="ctr"/>
                      <a:r>
                        <a:rPr lang="it-IT" dirty="0">
                          <a:ln>
                            <a:noFill/>
                          </a:ln>
                        </a:rPr>
                        <a:t>2.558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46,223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2.976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dirty="0">
                          <a:ln>
                            <a:noFill/>
                          </a:ln>
                        </a:rPr>
                        <a:t>53,777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5" name="Segnaposto contenuto 2"/>
          <p:cNvSpPr txBox="1">
            <a:spLocks/>
          </p:cNvSpPr>
          <p:nvPr/>
        </p:nvSpPr>
        <p:spPr>
          <a:xfrm>
            <a:off x="446856" y="5445224"/>
            <a:ext cx="82296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it-IT" sz="1800" dirty="0"/>
              <a:t>Dati aggiornati al 31 Dicembre 2015</a:t>
            </a:r>
          </a:p>
          <a:p>
            <a:pPr marL="0" indent="0" algn="just">
              <a:buFont typeface="Arial" panose="020B0604020202020204" pitchFamily="34" charset="0"/>
              <a:buNone/>
            </a:pPr>
            <a:endParaRPr lang="it-IT" sz="2800" b="1" dirty="0"/>
          </a:p>
        </p:txBody>
      </p:sp>
      <p:pic>
        <p:nvPicPr>
          <p:cNvPr id="7" name="Immagine 6"/>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186512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Il personale dipendente dell’Ordine</a:t>
            </a:r>
          </a:p>
          <a:p>
            <a:pPr marL="0" indent="0" algn="ctr">
              <a:buNone/>
            </a:pPr>
            <a:endParaRPr lang="it-IT" u="sng" dirty="0"/>
          </a:p>
          <a:p>
            <a:pPr marL="0" indent="0" algn="just">
              <a:buNone/>
            </a:pPr>
            <a:endParaRPr lang="it-IT" sz="2800" dirty="0"/>
          </a:p>
        </p:txBody>
      </p:sp>
      <p:graphicFrame>
        <p:nvGraphicFramePr>
          <p:cNvPr id="4" name="Tabella 3"/>
          <p:cNvGraphicFramePr>
            <a:graphicFrameLocks noGrp="1"/>
          </p:cNvGraphicFramePr>
          <p:nvPr>
            <p:extLst>
              <p:ext uri="{D42A27DB-BD31-4B8C-83A1-F6EECF244321}">
                <p14:modId xmlns:p14="http://schemas.microsoft.com/office/powerpoint/2010/main" val="2347435627"/>
              </p:ext>
            </p:extLst>
          </p:nvPr>
        </p:nvGraphicFramePr>
        <p:xfrm>
          <a:off x="467544" y="2276872"/>
          <a:ext cx="8280920" cy="3334683"/>
        </p:xfrm>
        <a:graphic>
          <a:graphicData uri="http://schemas.openxmlformats.org/drawingml/2006/table">
            <a:tbl>
              <a:tblPr>
                <a:tableStyleId>{073A0DAA-6AF3-43AB-8588-CEC1D06C72B9}</a:tableStyleId>
              </a:tblPr>
              <a:tblGrid>
                <a:gridCol w="4752528">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03153">
                <a:tc>
                  <a:txBody>
                    <a:bodyPr/>
                    <a:lstStyle/>
                    <a:p>
                      <a:pPr algn="ctr" fontAlgn="ctr"/>
                      <a:r>
                        <a:rPr lang="it-IT" sz="1600" b="1" u="none" strike="noStrike" dirty="0">
                          <a:effectLst/>
                        </a:rPr>
                        <a:t>Ufficio</a:t>
                      </a:r>
                      <a:endParaRPr lang="it-IT"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tc>
                  <a:txBody>
                    <a:bodyPr/>
                    <a:lstStyle/>
                    <a:p>
                      <a:pPr algn="ctr" fontAlgn="ctr"/>
                      <a:r>
                        <a:rPr lang="it-IT" sz="1600" b="1" u="none" strike="noStrike" dirty="0">
                          <a:effectLst/>
                        </a:rPr>
                        <a:t>Numero Dipendenti</a:t>
                      </a:r>
                      <a:endParaRPr lang="it-IT"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E4FF"/>
                    </a:solidFill>
                  </a:tcPr>
                </a:tc>
                <a:extLst>
                  <a:ext uri="{0D108BD9-81ED-4DB2-BD59-A6C34878D82A}">
                    <a16:rowId xmlns:a16="http://schemas.microsoft.com/office/drawing/2014/main" val="10000"/>
                  </a:ext>
                </a:extLst>
              </a:tr>
              <a:tr h="303153">
                <a:tc>
                  <a:txBody>
                    <a:bodyPr/>
                    <a:lstStyle/>
                    <a:p>
                      <a:pPr algn="ctr" fontAlgn="ctr"/>
                      <a:r>
                        <a:rPr lang="it-IT" sz="1400" b="1" i="0" u="none" strike="noStrike" dirty="0">
                          <a:solidFill>
                            <a:srgbClr val="000000"/>
                          </a:solidFill>
                          <a:effectLst/>
                          <a:latin typeface="Calibri"/>
                        </a:rPr>
                        <a:t>Dirigenza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3153">
                <a:tc>
                  <a:txBody>
                    <a:bodyPr/>
                    <a:lstStyle/>
                    <a:p>
                      <a:pPr algn="ctr" fontAlgn="ctr"/>
                      <a:r>
                        <a:rPr lang="it-IT" sz="1400" b="1" i="0" u="none" strike="noStrike" dirty="0">
                          <a:solidFill>
                            <a:srgbClr val="000000"/>
                          </a:solidFill>
                          <a:effectLst/>
                          <a:latin typeface="Calibri"/>
                        </a:rPr>
                        <a:t>Biblioteca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3153">
                <a:tc>
                  <a:txBody>
                    <a:bodyPr/>
                    <a:lstStyle/>
                    <a:p>
                      <a:pPr algn="ctr" fontAlgn="ctr"/>
                      <a:r>
                        <a:rPr lang="it-IT" sz="1400" b="1" i="0" u="none" strike="noStrike" dirty="0">
                          <a:solidFill>
                            <a:srgbClr val="000000"/>
                          </a:solidFill>
                          <a:effectLst/>
                          <a:latin typeface="Calibri"/>
                        </a:rPr>
                        <a:t>Amministrazione e contabilità</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3153">
                <a:tc>
                  <a:txBody>
                    <a:bodyPr/>
                    <a:lstStyle/>
                    <a:p>
                      <a:pPr algn="ctr" fontAlgn="ctr"/>
                      <a:r>
                        <a:rPr lang="it-IT" sz="1400" b="1" i="0" u="none" strike="noStrike" dirty="0">
                          <a:solidFill>
                            <a:srgbClr val="000000"/>
                          </a:solidFill>
                          <a:effectLst/>
                          <a:latin typeface="Calibri"/>
                        </a:rPr>
                        <a:t>Formazione, Patrocinio</a:t>
                      </a:r>
                      <a:r>
                        <a:rPr lang="it-IT" sz="1400" b="1" i="0" u="none" strike="noStrike" baseline="0" dirty="0">
                          <a:solidFill>
                            <a:srgbClr val="000000"/>
                          </a:solidFill>
                          <a:effectLst/>
                          <a:latin typeface="Calibri"/>
                        </a:rPr>
                        <a:t> a spese dello Stato e Cassa Forense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3153">
                <a:tc>
                  <a:txBody>
                    <a:bodyPr/>
                    <a:lstStyle/>
                    <a:p>
                      <a:pPr algn="ctr" fontAlgn="ctr"/>
                      <a:r>
                        <a:rPr lang="it-IT" sz="1400" b="1" i="0" u="none" strike="noStrike" dirty="0">
                          <a:solidFill>
                            <a:srgbClr val="000000"/>
                          </a:solidFill>
                          <a:effectLst/>
                          <a:latin typeface="Calibri"/>
                        </a:rPr>
                        <a:t>Ufficio restituzione fascicoli di parte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03153">
                <a:tc>
                  <a:txBody>
                    <a:bodyPr/>
                    <a:lstStyle/>
                    <a:p>
                      <a:pPr algn="ctr" fontAlgn="ctr"/>
                      <a:r>
                        <a:rPr lang="it-IT" sz="1400" b="1" i="0" u="none" strike="noStrike" dirty="0">
                          <a:solidFill>
                            <a:srgbClr val="000000"/>
                          </a:solidFill>
                          <a:effectLst/>
                          <a:latin typeface="Calibri"/>
                        </a:rPr>
                        <a:t>Ufficio Processo Civile Telematico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03153">
                <a:tc>
                  <a:txBody>
                    <a:bodyPr/>
                    <a:lstStyle/>
                    <a:p>
                      <a:pPr algn="ctr" fontAlgn="ctr"/>
                      <a:r>
                        <a:rPr lang="it-IT" sz="1400" b="1" i="0" u="none" strike="noStrike" dirty="0">
                          <a:solidFill>
                            <a:srgbClr val="000000"/>
                          </a:solidFill>
                          <a:effectLst/>
                          <a:latin typeface="Calibri"/>
                        </a:rPr>
                        <a:t>Organismo</a:t>
                      </a:r>
                      <a:r>
                        <a:rPr lang="it-IT" sz="1400" b="1" i="0" u="none" strike="noStrike" baseline="0" dirty="0">
                          <a:solidFill>
                            <a:srgbClr val="000000"/>
                          </a:solidFill>
                          <a:effectLst/>
                          <a:latin typeface="Calibri"/>
                        </a:rPr>
                        <a:t> di Mediazione</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03153">
                <a:tc>
                  <a:txBody>
                    <a:bodyPr/>
                    <a:lstStyle/>
                    <a:p>
                      <a:pPr algn="ctr" fontAlgn="ctr"/>
                      <a:r>
                        <a:rPr lang="it-IT" sz="1400" b="1" i="0" u="none" strike="noStrike" dirty="0">
                          <a:solidFill>
                            <a:srgbClr val="000000"/>
                          </a:solidFill>
                          <a:effectLst/>
                          <a:latin typeface="Calibri"/>
                        </a:rPr>
                        <a:t>Consiglio Distrettuale</a:t>
                      </a:r>
                      <a:r>
                        <a:rPr lang="it-IT" sz="1400" b="1" i="0" u="none" strike="noStrike" baseline="0" dirty="0">
                          <a:solidFill>
                            <a:srgbClr val="000000"/>
                          </a:solidFill>
                          <a:effectLst/>
                          <a:latin typeface="Calibri"/>
                        </a:rPr>
                        <a:t> di Disciplina</a:t>
                      </a:r>
                      <a:endParaRPr lang="it-IT"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03153">
                <a:tc>
                  <a:txBody>
                    <a:bodyPr/>
                    <a:lstStyle/>
                    <a:p>
                      <a:pPr algn="ctr" fontAlgn="ctr"/>
                      <a:r>
                        <a:rPr lang="it-IT" sz="1400" b="1" i="0" u="none" strike="noStrike" dirty="0">
                          <a:solidFill>
                            <a:srgbClr val="000000"/>
                          </a:solidFill>
                          <a:effectLst/>
                          <a:latin typeface="Calibri"/>
                        </a:rPr>
                        <a:t>Segreteria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03153">
                <a:tc>
                  <a:txBody>
                    <a:bodyPr/>
                    <a:lstStyle/>
                    <a:p>
                      <a:pPr algn="ctr" fontAlgn="ctr"/>
                      <a:r>
                        <a:rPr lang="it-IT" sz="1400" b="1" i="0" u="none" strike="noStrike" dirty="0">
                          <a:solidFill>
                            <a:srgbClr val="000000"/>
                          </a:solidFill>
                          <a:effectLst/>
                          <a:latin typeface="Calibri"/>
                        </a:rPr>
                        <a:t>Totale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1" i="0" u="none" strike="noStrike" dirty="0">
                          <a:solidFill>
                            <a:srgbClr val="000000"/>
                          </a:solidFill>
                          <a:effectLst/>
                          <a:latin typeface="Calibri"/>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5" name="Rettangolo 4"/>
          <p:cNvSpPr/>
          <p:nvPr/>
        </p:nvSpPr>
        <p:spPr>
          <a:xfrm>
            <a:off x="3086281" y="6021288"/>
            <a:ext cx="3004349" cy="369332"/>
          </a:xfrm>
          <a:prstGeom prst="rect">
            <a:avLst/>
          </a:prstGeom>
        </p:spPr>
        <p:txBody>
          <a:bodyPr wrap="none">
            <a:spAutoFit/>
          </a:bodyPr>
          <a:lstStyle/>
          <a:p>
            <a:pPr algn="ctr"/>
            <a:r>
              <a:rPr lang="it-IT" dirty="0"/>
              <a:t>Dati aggiornati a Maggio 2016</a:t>
            </a:r>
          </a:p>
        </p:txBody>
      </p:sp>
      <p:pic>
        <p:nvPicPr>
          <p:cNvPr id="7" name="Immagine 6"/>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129357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Le commissioni dell’Ordine</a:t>
            </a:r>
          </a:p>
          <a:p>
            <a:pPr marL="0" indent="0" algn="ctr">
              <a:buNone/>
            </a:pPr>
            <a:endParaRPr lang="it-IT" sz="2000" u="sng" dirty="0"/>
          </a:p>
        </p:txBody>
      </p:sp>
      <p:sp>
        <p:nvSpPr>
          <p:cNvPr id="7" name="Segnaposto contenuto 2"/>
          <p:cNvSpPr txBox="1">
            <a:spLocks/>
          </p:cNvSpPr>
          <p:nvPr/>
        </p:nvSpPr>
        <p:spPr>
          <a:xfrm>
            <a:off x="179512" y="1844824"/>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Revisione Albo</a:t>
            </a:r>
          </a:p>
          <a:p>
            <a:pPr marL="0" indent="0">
              <a:buNone/>
            </a:pPr>
            <a:r>
              <a:rPr lang="it-IT" sz="1400" b="1" dirty="0"/>
              <a:t>Referente: </a:t>
            </a:r>
            <a:r>
              <a:rPr lang="it-IT" sz="1400" dirty="0"/>
              <a:t>avv. Lorenzo </a:t>
            </a:r>
            <a:r>
              <a:rPr lang="it-IT" sz="1400" dirty="0" err="1"/>
              <a:t>Turazza</a:t>
            </a:r>
            <a:r>
              <a:rPr lang="it-IT" sz="1400" dirty="0"/>
              <a:t> </a:t>
            </a:r>
          </a:p>
          <a:p>
            <a:pPr marL="0" indent="0">
              <a:buNone/>
            </a:pPr>
            <a:r>
              <a:rPr lang="it-IT" sz="1400" b="1" dirty="0"/>
              <a:t>Componenti: </a:t>
            </a:r>
            <a:r>
              <a:rPr lang="it-IT" sz="1400" dirty="0"/>
              <a:t>avv. Giovanni Berti </a:t>
            </a:r>
            <a:r>
              <a:rPr lang="it-IT" sz="1400" dirty="0" err="1"/>
              <a:t>Arnoaldi</a:t>
            </a:r>
            <a:r>
              <a:rPr lang="it-IT" sz="1400" dirty="0"/>
              <a:t> Veli, avv. Tiziana Zambelli</a:t>
            </a:r>
            <a:endParaRPr lang="it-IT" sz="1400" b="1" dirty="0"/>
          </a:p>
        </p:txBody>
      </p:sp>
      <p:sp>
        <p:nvSpPr>
          <p:cNvPr id="9" name="Segnaposto contenuto 2"/>
          <p:cNvSpPr txBox="1">
            <a:spLocks/>
          </p:cNvSpPr>
          <p:nvPr/>
        </p:nvSpPr>
        <p:spPr>
          <a:xfrm>
            <a:off x="179512" y="2721475"/>
            <a:ext cx="8712968" cy="8515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Verifica assolvimento obbligo formativo</a:t>
            </a:r>
          </a:p>
          <a:p>
            <a:pPr marL="0" indent="0">
              <a:buNone/>
            </a:pPr>
            <a:r>
              <a:rPr lang="it-IT" sz="1400" b="1" dirty="0"/>
              <a:t>Referente: </a:t>
            </a:r>
            <a:r>
              <a:rPr lang="it-IT" sz="1400" dirty="0"/>
              <a:t>avv. Giovanni Berti </a:t>
            </a:r>
            <a:r>
              <a:rPr lang="it-IT" sz="1400" dirty="0" err="1"/>
              <a:t>Arnoaldi</a:t>
            </a:r>
            <a:r>
              <a:rPr lang="it-IT" sz="1400" dirty="0"/>
              <a:t> Veli</a:t>
            </a:r>
          </a:p>
          <a:p>
            <a:pPr marL="0" indent="0">
              <a:buNone/>
            </a:pPr>
            <a:r>
              <a:rPr lang="it-IT" sz="1400" b="1" dirty="0"/>
              <a:t>Componenti: </a:t>
            </a:r>
            <a:r>
              <a:rPr lang="it-IT" sz="1400" dirty="0"/>
              <a:t>avv. Lorenzo </a:t>
            </a:r>
            <a:r>
              <a:rPr lang="it-IT" sz="1400" dirty="0" err="1"/>
              <a:t>Turazza</a:t>
            </a:r>
            <a:r>
              <a:rPr lang="it-IT" sz="1400" dirty="0"/>
              <a:t>, avv. Tiziana Zambelli</a:t>
            </a:r>
            <a:endParaRPr lang="it-IT" sz="1400" b="1" dirty="0"/>
          </a:p>
        </p:txBody>
      </p:sp>
      <p:sp>
        <p:nvSpPr>
          <p:cNvPr id="12" name="Segnaposto contenuto 2"/>
          <p:cNvSpPr txBox="1">
            <a:spLocks/>
          </p:cNvSpPr>
          <p:nvPr/>
        </p:nvSpPr>
        <p:spPr>
          <a:xfrm>
            <a:off x="179512" y="3573016"/>
            <a:ext cx="835292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Processo Telematico</a:t>
            </a:r>
          </a:p>
          <a:p>
            <a:pPr marL="0" indent="0">
              <a:buNone/>
            </a:pPr>
            <a:r>
              <a:rPr lang="it-IT" sz="1400" b="1" dirty="0"/>
              <a:t>Referenti: </a:t>
            </a:r>
            <a:r>
              <a:rPr lang="it-IT" sz="1400" dirty="0"/>
              <a:t>avv. Stefano </a:t>
            </a:r>
            <a:r>
              <a:rPr lang="it-IT" sz="1400" dirty="0" err="1"/>
              <a:t>Goldstaub</a:t>
            </a:r>
            <a:r>
              <a:rPr lang="it-IT" sz="1400" dirty="0"/>
              <a:t> (referente per il civile), avv. Alessandro </a:t>
            </a:r>
            <a:r>
              <a:rPr lang="it-IT" sz="1400" dirty="0" err="1"/>
              <a:t>Lovato</a:t>
            </a:r>
            <a:r>
              <a:rPr lang="it-IT" sz="1400" dirty="0"/>
              <a:t> (referente per il penale)</a:t>
            </a:r>
          </a:p>
          <a:p>
            <a:pPr marL="0" indent="0">
              <a:buNone/>
            </a:pPr>
            <a:r>
              <a:rPr lang="it-IT" sz="1400" b="1" dirty="0"/>
              <a:t>Componenti: </a:t>
            </a:r>
            <a:r>
              <a:rPr lang="it-IT" sz="1400" dirty="0"/>
              <a:t>avv. Beatrice Belli, avv. Francesco Paolo </a:t>
            </a:r>
            <a:r>
              <a:rPr lang="it-IT" sz="1400" dirty="0" err="1"/>
              <a:t>Colliva</a:t>
            </a:r>
            <a:r>
              <a:rPr lang="it-IT" sz="1400" dirty="0"/>
              <a:t>, avv. Italia Elisabetta D’Errico, avv. Vincenzo Florio</a:t>
            </a:r>
            <a:endParaRPr lang="it-IT" sz="1400" b="1" dirty="0"/>
          </a:p>
        </p:txBody>
      </p:sp>
      <p:sp>
        <p:nvSpPr>
          <p:cNvPr id="13" name="Segnaposto contenuto 2"/>
          <p:cNvSpPr txBox="1">
            <a:spLocks/>
          </p:cNvSpPr>
          <p:nvPr/>
        </p:nvSpPr>
        <p:spPr>
          <a:xfrm>
            <a:off x="179512" y="4437112"/>
            <a:ext cx="871296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Tirocinio Forense</a:t>
            </a:r>
          </a:p>
          <a:p>
            <a:pPr marL="0" indent="0">
              <a:buNone/>
            </a:pPr>
            <a:r>
              <a:rPr lang="it-IT" sz="1400" b="1" dirty="0"/>
              <a:t>Referente: </a:t>
            </a:r>
            <a:r>
              <a:rPr lang="it-IT" sz="1400" dirty="0"/>
              <a:t>avv. Federico Canova</a:t>
            </a:r>
          </a:p>
          <a:p>
            <a:pPr marL="0" indent="0">
              <a:buNone/>
            </a:pPr>
            <a:r>
              <a:rPr lang="it-IT" sz="1400" b="1" dirty="0"/>
              <a:t>Componenti: </a:t>
            </a:r>
            <a:r>
              <a:rPr lang="it-IT" sz="1400" dirty="0"/>
              <a:t>avv. Beatrice Belli, avv. Roberto Dalle Nogare, avv. Stefano </a:t>
            </a:r>
            <a:r>
              <a:rPr lang="it-IT" sz="1400" dirty="0" err="1"/>
              <a:t>Tirapani</a:t>
            </a:r>
            <a:endParaRPr lang="it-IT" sz="1400" b="1" dirty="0"/>
          </a:p>
        </p:txBody>
      </p:sp>
      <p:sp>
        <p:nvSpPr>
          <p:cNvPr id="14" name="Segnaposto contenuto 2"/>
          <p:cNvSpPr txBox="1">
            <a:spLocks/>
          </p:cNvSpPr>
          <p:nvPr/>
        </p:nvSpPr>
        <p:spPr>
          <a:xfrm>
            <a:off x="179512" y="5288653"/>
            <a:ext cx="8712968" cy="8766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“Sportello per il Cittadino”</a:t>
            </a:r>
          </a:p>
          <a:p>
            <a:pPr marL="0" indent="0">
              <a:buNone/>
            </a:pPr>
            <a:r>
              <a:rPr lang="it-IT" sz="1400" b="1" dirty="0"/>
              <a:t>Referente: </a:t>
            </a:r>
            <a:r>
              <a:rPr lang="it-IT" sz="1400" dirty="0"/>
              <a:t>avv. Roberto Dalle Nogare</a:t>
            </a:r>
          </a:p>
          <a:p>
            <a:pPr marL="0" indent="0">
              <a:buNone/>
            </a:pPr>
            <a:r>
              <a:rPr lang="it-IT" sz="1400" b="1" dirty="0"/>
              <a:t>Componenti: </a:t>
            </a:r>
            <a:r>
              <a:rPr lang="it-IT" sz="1400" dirty="0"/>
              <a:t>avv. Vincenzo Florio, avv. Stefano </a:t>
            </a:r>
            <a:r>
              <a:rPr lang="it-IT" sz="1400" dirty="0" err="1"/>
              <a:t>Tirapani</a:t>
            </a:r>
            <a:r>
              <a:rPr lang="it-IT" sz="1400" dirty="0"/>
              <a:t>, avv. Stefania Tonini</a:t>
            </a:r>
            <a:endParaRPr lang="it-IT" sz="1400" b="1" dirty="0"/>
          </a:p>
        </p:txBody>
      </p:sp>
      <p:pic>
        <p:nvPicPr>
          <p:cNvPr id="11" name="Immagine 10"/>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315855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Le commissioni dell’Ordine</a:t>
            </a:r>
          </a:p>
          <a:p>
            <a:pPr marL="0" indent="0" algn="ctr">
              <a:buNone/>
            </a:pPr>
            <a:endParaRPr lang="it-IT" sz="2000" u="sng" dirty="0"/>
          </a:p>
        </p:txBody>
      </p:sp>
      <p:sp>
        <p:nvSpPr>
          <p:cNvPr id="5" name="Segnaposto contenuto 2"/>
          <p:cNvSpPr txBox="1">
            <a:spLocks/>
          </p:cNvSpPr>
          <p:nvPr/>
        </p:nvSpPr>
        <p:spPr>
          <a:xfrm>
            <a:off x="179512" y="3068960"/>
            <a:ext cx="8712968" cy="1092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Organismo di composizione delle crisi da </a:t>
            </a:r>
            <a:r>
              <a:rPr lang="it-IT" sz="1600" b="1" dirty="0" err="1"/>
              <a:t>sovraindebitamento</a:t>
            </a:r>
            <a:endParaRPr lang="it-IT" sz="1600" b="1" dirty="0"/>
          </a:p>
          <a:p>
            <a:pPr marL="0" indent="0">
              <a:buNone/>
            </a:pPr>
            <a:r>
              <a:rPr lang="it-IT" sz="1400" b="1" dirty="0"/>
              <a:t>Referente: </a:t>
            </a:r>
            <a:r>
              <a:rPr lang="it-IT" sz="1400" dirty="0"/>
              <a:t>avv. Silvia Villa</a:t>
            </a:r>
          </a:p>
          <a:p>
            <a:pPr marL="0" indent="0">
              <a:buNone/>
            </a:pPr>
            <a:r>
              <a:rPr lang="it-IT" sz="1400" b="1" dirty="0"/>
              <a:t>Componenti: </a:t>
            </a:r>
            <a:r>
              <a:rPr lang="it-IT" sz="1400" dirty="0"/>
              <a:t>avv. Annalisa Atti, avv. Vincenzo Florio, avv. Antonella </a:t>
            </a:r>
            <a:r>
              <a:rPr lang="it-IT" sz="1400" dirty="0" err="1"/>
              <a:t>Gavaudan</a:t>
            </a:r>
            <a:r>
              <a:rPr lang="it-IT" sz="1400" dirty="0"/>
              <a:t>, avv. Stefano Dalla Verità (esterno), avv. Federica Pasquariello (esterno), avv. Donatella Pizzi (esterno)</a:t>
            </a:r>
            <a:endParaRPr lang="it-IT" sz="1400" b="1" dirty="0"/>
          </a:p>
        </p:txBody>
      </p:sp>
      <p:sp>
        <p:nvSpPr>
          <p:cNvPr id="8" name="Segnaposto contenuto 2"/>
          <p:cNvSpPr txBox="1">
            <a:spLocks/>
          </p:cNvSpPr>
          <p:nvPr/>
        </p:nvSpPr>
        <p:spPr>
          <a:xfrm>
            <a:off x="179512" y="5152908"/>
            <a:ext cx="8712968" cy="10844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Bologna Forense</a:t>
            </a:r>
          </a:p>
          <a:p>
            <a:pPr marL="0" indent="0">
              <a:buNone/>
            </a:pPr>
            <a:r>
              <a:rPr lang="it-IT" sz="1400" b="1" dirty="0"/>
              <a:t>Referente: </a:t>
            </a:r>
            <a:r>
              <a:rPr lang="it-IT" sz="1400" dirty="0"/>
              <a:t>avv. Stefano </a:t>
            </a:r>
            <a:r>
              <a:rPr lang="it-IT" sz="1400" dirty="0" err="1"/>
              <a:t>Tirapani</a:t>
            </a:r>
            <a:endParaRPr lang="it-IT" sz="1400" dirty="0"/>
          </a:p>
          <a:p>
            <a:pPr marL="0" indent="0">
              <a:buNone/>
            </a:pPr>
            <a:r>
              <a:rPr lang="it-IT" sz="1400" b="1" dirty="0"/>
              <a:t>Componenti: </a:t>
            </a:r>
            <a:r>
              <a:rPr lang="it-IT" sz="1400" dirty="0"/>
              <a:t>avv. Annalisa Atti, avv. Federico Canova, avv. Antonio </a:t>
            </a:r>
            <a:r>
              <a:rPr lang="it-IT" sz="1400" dirty="0" err="1"/>
              <a:t>Spinzo</a:t>
            </a:r>
            <a:r>
              <a:rPr lang="it-IT" sz="1400" dirty="0"/>
              <a:t>, avv. Stefania Tonini, avv. Massimo </a:t>
            </a:r>
            <a:r>
              <a:rPr lang="it-IT" sz="1400" dirty="0" err="1"/>
              <a:t>Carrattieri</a:t>
            </a:r>
            <a:r>
              <a:rPr lang="it-IT" sz="1400" dirty="0"/>
              <a:t> (esterno), avv. Samuele </a:t>
            </a:r>
            <a:r>
              <a:rPr lang="it-IT" sz="1400" dirty="0" err="1"/>
              <a:t>Fazzolari</a:t>
            </a:r>
            <a:r>
              <a:rPr lang="it-IT" sz="1400" dirty="0"/>
              <a:t> (esterno), avv. Gabriele </a:t>
            </a:r>
            <a:r>
              <a:rPr lang="it-IT" sz="1400" dirty="0" err="1"/>
              <a:t>Garcea</a:t>
            </a:r>
            <a:r>
              <a:rPr lang="it-IT" sz="1400" dirty="0"/>
              <a:t> (esterno)</a:t>
            </a:r>
            <a:endParaRPr lang="it-IT" sz="1400" b="1" dirty="0"/>
          </a:p>
        </p:txBody>
      </p:sp>
      <p:sp>
        <p:nvSpPr>
          <p:cNvPr id="14" name="Segnaposto contenuto 2"/>
          <p:cNvSpPr txBox="1">
            <a:spLocks/>
          </p:cNvSpPr>
          <p:nvPr/>
        </p:nvSpPr>
        <p:spPr>
          <a:xfrm>
            <a:off x="179512" y="4136525"/>
            <a:ext cx="8712968" cy="109267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Consiglio dell’Organismo di Mediazione dell’Ordine (2015-2018)</a:t>
            </a:r>
          </a:p>
          <a:p>
            <a:pPr marL="0" indent="0">
              <a:buNone/>
            </a:pPr>
            <a:r>
              <a:rPr lang="it-IT" sz="1400" b="1" dirty="0"/>
              <a:t>Presidente: </a:t>
            </a:r>
            <a:r>
              <a:rPr lang="it-IT" sz="1400" dirty="0"/>
              <a:t>avv. Giovanni Berti </a:t>
            </a:r>
            <a:r>
              <a:rPr lang="it-IT" sz="1400" dirty="0" err="1"/>
              <a:t>Arnoaldi</a:t>
            </a:r>
            <a:r>
              <a:rPr lang="it-IT" sz="1400" dirty="0"/>
              <a:t> Veli</a:t>
            </a:r>
          </a:p>
          <a:p>
            <a:pPr marL="0" indent="0">
              <a:buNone/>
            </a:pPr>
            <a:r>
              <a:rPr lang="it-IT" sz="1400" b="1" dirty="0"/>
              <a:t>Direttore: </a:t>
            </a:r>
            <a:r>
              <a:rPr lang="it-IT" sz="1400" dirty="0"/>
              <a:t>avv. Donatella Pizzi</a:t>
            </a:r>
          </a:p>
          <a:p>
            <a:pPr marL="0" indent="0">
              <a:buNone/>
            </a:pPr>
            <a:r>
              <a:rPr lang="it-IT" sz="1400" b="1" dirty="0"/>
              <a:t>Membri: </a:t>
            </a:r>
            <a:r>
              <a:rPr lang="it-IT" sz="1400" dirty="0"/>
              <a:t>avv. Annalisa Atti, avv. Beatrice Belli, avv. Ercole </a:t>
            </a:r>
            <a:r>
              <a:rPr lang="it-IT" sz="1400" dirty="0" err="1"/>
              <a:t>Cavarretta</a:t>
            </a:r>
            <a:r>
              <a:rPr lang="it-IT" sz="1400" dirty="0"/>
              <a:t>, avv. Sergio </a:t>
            </a:r>
            <a:r>
              <a:rPr lang="it-IT" sz="1400" dirty="0" err="1"/>
              <a:t>Palombarini</a:t>
            </a:r>
            <a:endParaRPr lang="it-IT" sz="1400" b="1" dirty="0"/>
          </a:p>
        </p:txBody>
      </p:sp>
      <p:sp>
        <p:nvSpPr>
          <p:cNvPr id="15" name="Segnaposto contenuto 2"/>
          <p:cNvSpPr txBox="1">
            <a:spLocks/>
          </p:cNvSpPr>
          <p:nvPr/>
        </p:nvSpPr>
        <p:spPr>
          <a:xfrm>
            <a:off x="179512" y="1844824"/>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Osservatorio sulla giustizia civile</a:t>
            </a:r>
          </a:p>
          <a:p>
            <a:pPr marL="0" indent="0">
              <a:buNone/>
            </a:pPr>
            <a:r>
              <a:rPr lang="it-IT" sz="1400" b="1" dirty="0"/>
              <a:t>Referente: </a:t>
            </a:r>
            <a:r>
              <a:rPr lang="it-IT" sz="1400" dirty="0"/>
              <a:t>avv. Giovanni Berti </a:t>
            </a:r>
            <a:r>
              <a:rPr lang="it-IT" sz="1400" dirty="0" err="1"/>
              <a:t>Arnoaldi</a:t>
            </a:r>
            <a:r>
              <a:rPr lang="it-IT" sz="1400" dirty="0"/>
              <a:t> Veli</a:t>
            </a:r>
          </a:p>
          <a:p>
            <a:pPr marL="0" indent="0">
              <a:buNone/>
            </a:pPr>
            <a:r>
              <a:rPr lang="it-IT" sz="1400" b="1" dirty="0"/>
              <a:t>Componenti: </a:t>
            </a:r>
            <a:r>
              <a:rPr lang="it-IT" sz="1400" dirty="0"/>
              <a:t>avv. Annalisa Atti (gruppo Mediazione), avv. Antonella </a:t>
            </a:r>
            <a:r>
              <a:rPr lang="it-IT" sz="1400" dirty="0" err="1"/>
              <a:t>Gavaudan</a:t>
            </a:r>
            <a:r>
              <a:rPr lang="it-IT" sz="1400" dirty="0"/>
              <a:t> (gruppo Diritto del Lavoro), avv. Stefano </a:t>
            </a:r>
            <a:r>
              <a:rPr lang="it-IT" sz="1400" dirty="0" err="1"/>
              <a:t>Goldstaub</a:t>
            </a:r>
            <a:r>
              <a:rPr lang="it-IT" sz="1400" dirty="0"/>
              <a:t> (gruppi Esecuzioni, PCT e Corte d’Appello), avv. Alessandro </a:t>
            </a:r>
            <a:r>
              <a:rPr lang="it-IT" sz="1400" dirty="0" err="1"/>
              <a:t>Lovato</a:t>
            </a:r>
            <a:r>
              <a:rPr lang="it-IT" sz="1400"/>
              <a:t> (gruppi </a:t>
            </a:r>
            <a:r>
              <a:rPr lang="it-IT" sz="1400" dirty="0"/>
              <a:t>Esecuzioni e PCT), avv. Saverio Luppino (gruppi Esecuzioni e Giudice di Pace), avv. Stefania Tonini  (gruppo Diritto di Famiglia)</a:t>
            </a:r>
            <a:endParaRPr lang="it-IT" sz="1400" b="1" dirty="0"/>
          </a:p>
        </p:txBody>
      </p:sp>
      <p:pic>
        <p:nvPicPr>
          <p:cNvPr id="11" name="Immagine 10"/>
          <p:cNvPicPr>
            <a:picLocks noChangeAspect="1"/>
          </p:cNvPicPr>
          <p:nvPr/>
        </p:nvPicPr>
        <p:blipFill>
          <a:blip r:embed="rId3"/>
          <a:stretch>
            <a:fillRect/>
          </a:stretch>
        </p:blipFill>
        <p:spPr>
          <a:xfrm>
            <a:off x="323527" y="292184"/>
            <a:ext cx="1118631" cy="1048584"/>
          </a:xfrm>
          <a:prstGeom prst="rect">
            <a:avLst/>
          </a:prstGeom>
        </p:spPr>
      </p:pic>
    </p:spTree>
    <p:extLst>
      <p:ext uri="{BB962C8B-B14F-4D97-AF65-F5344CB8AC3E}">
        <p14:creationId xmlns:p14="http://schemas.microsoft.com/office/powerpoint/2010/main" val="169828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dirty="0"/>
              <a:t>Assemblea Ordinaria degli iscritti</a:t>
            </a:r>
            <a:br>
              <a:rPr lang="it-IT" sz="2400" dirty="0"/>
            </a:br>
            <a:r>
              <a:rPr lang="it-IT" sz="2400" dirty="0"/>
              <a:t>Fondazione Golinelli  11 Maggio 2016</a:t>
            </a:r>
          </a:p>
        </p:txBody>
      </p:sp>
      <p:sp>
        <p:nvSpPr>
          <p:cNvPr id="3" name="Segnaposto contenuto 2"/>
          <p:cNvSpPr>
            <a:spLocks noGrp="1"/>
          </p:cNvSpPr>
          <p:nvPr>
            <p:ph idx="1"/>
          </p:nvPr>
        </p:nvSpPr>
        <p:spPr>
          <a:xfrm>
            <a:off x="457200" y="1168153"/>
            <a:ext cx="8229600" cy="604663"/>
          </a:xfrm>
        </p:spPr>
        <p:txBody>
          <a:bodyPr>
            <a:normAutofit/>
          </a:bodyPr>
          <a:lstStyle/>
          <a:p>
            <a:pPr marL="0" indent="0" algn="ctr">
              <a:buNone/>
            </a:pPr>
            <a:r>
              <a:rPr lang="it-IT" u="sng" dirty="0"/>
              <a:t>Le commissioni dell’Ordine</a:t>
            </a:r>
          </a:p>
          <a:p>
            <a:pPr marL="0" indent="0" algn="ctr">
              <a:buNone/>
            </a:pPr>
            <a:endParaRPr lang="it-IT" sz="2000" u="sng" dirty="0"/>
          </a:p>
        </p:txBody>
      </p:sp>
      <p:sp>
        <p:nvSpPr>
          <p:cNvPr id="5" name="Segnaposto contenuto 2"/>
          <p:cNvSpPr txBox="1">
            <a:spLocks/>
          </p:cNvSpPr>
          <p:nvPr/>
        </p:nvSpPr>
        <p:spPr>
          <a:xfrm>
            <a:off x="179512" y="2840381"/>
            <a:ext cx="8712968" cy="1092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Commissioni per le “Specializzazioni”</a:t>
            </a:r>
          </a:p>
          <a:p>
            <a:pPr marL="0" indent="0">
              <a:buNone/>
            </a:pPr>
            <a:r>
              <a:rPr lang="it-IT" sz="1400" b="1" dirty="0"/>
              <a:t>Referente: </a:t>
            </a:r>
            <a:r>
              <a:rPr lang="it-IT" sz="1400" dirty="0"/>
              <a:t>avv. Sergio </a:t>
            </a:r>
            <a:r>
              <a:rPr lang="it-IT" sz="1400" dirty="0" err="1"/>
              <a:t>Palombarini</a:t>
            </a:r>
            <a:endParaRPr lang="it-IT" sz="1400" dirty="0"/>
          </a:p>
          <a:p>
            <a:pPr marL="0" indent="0">
              <a:buNone/>
            </a:pPr>
            <a:r>
              <a:rPr lang="it-IT" sz="1400" b="1" dirty="0"/>
              <a:t>Componenti: </a:t>
            </a:r>
            <a:r>
              <a:rPr lang="it-IT" sz="1400" dirty="0"/>
              <a:t>avv. Beatrice Belli, avv. Ercole </a:t>
            </a:r>
            <a:r>
              <a:rPr lang="it-IT" sz="1400" dirty="0" err="1"/>
              <a:t>Cavarretta</a:t>
            </a:r>
            <a:r>
              <a:rPr lang="it-IT" sz="1400" dirty="0"/>
              <a:t>, avv. Francesco Paolo </a:t>
            </a:r>
            <a:r>
              <a:rPr lang="it-IT" sz="1400" dirty="0" err="1"/>
              <a:t>Colliva</a:t>
            </a:r>
            <a:r>
              <a:rPr lang="it-IT" sz="1400" dirty="0"/>
              <a:t>, avv. Antonella </a:t>
            </a:r>
            <a:r>
              <a:rPr lang="it-IT" sz="1400" dirty="0" err="1"/>
              <a:t>Gavaudan</a:t>
            </a:r>
            <a:r>
              <a:rPr lang="it-IT" sz="1400" dirty="0"/>
              <a:t>, avv. Pietro Giampaolo, avv. Saverio Luppino, avv. Antonio </a:t>
            </a:r>
            <a:r>
              <a:rPr lang="it-IT" sz="1400" dirty="0" err="1"/>
              <a:t>Spinzo</a:t>
            </a:r>
            <a:r>
              <a:rPr lang="it-IT" sz="1400" dirty="0"/>
              <a:t>, avv. Stefano </a:t>
            </a:r>
            <a:r>
              <a:rPr lang="it-IT" sz="1400" dirty="0" err="1"/>
              <a:t>Tirapani</a:t>
            </a:r>
            <a:r>
              <a:rPr lang="it-IT" sz="1400" dirty="0"/>
              <a:t>, avv. Stefania Tonini</a:t>
            </a:r>
            <a:endParaRPr lang="it-IT" sz="1400" b="1" dirty="0"/>
          </a:p>
        </p:txBody>
      </p:sp>
      <p:sp>
        <p:nvSpPr>
          <p:cNvPr id="7" name="Segnaposto contenuto 2"/>
          <p:cNvSpPr txBox="1">
            <a:spLocks/>
          </p:cNvSpPr>
          <p:nvPr/>
        </p:nvSpPr>
        <p:spPr>
          <a:xfrm>
            <a:off x="179512" y="1844824"/>
            <a:ext cx="8352928"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Patrocinio a spese dello Stato</a:t>
            </a:r>
          </a:p>
          <a:p>
            <a:pPr marL="0" indent="0">
              <a:buNone/>
            </a:pPr>
            <a:r>
              <a:rPr lang="it-IT" sz="1400" b="1" dirty="0"/>
              <a:t>Referenti: </a:t>
            </a:r>
            <a:r>
              <a:rPr lang="it-IT" sz="1400" dirty="0"/>
              <a:t>avv. Annalisa Atti</a:t>
            </a:r>
          </a:p>
          <a:p>
            <a:pPr marL="0" indent="0">
              <a:buNone/>
            </a:pPr>
            <a:r>
              <a:rPr lang="it-IT" sz="1400" b="1" dirty="0"/>
              <a:t>Componenti: </a:t>
            </a:r>
            <a:r>
              <a:rPr lang="it-IT" sz="1400" dirty="0"/>
              <a:t>avv. Ercole </a:t>
            </a:r>
            <a:r>
              <a:rPr lang="it-IT" sz="1400" dirty="0" err="1"/>
              <a:t>Cavarretta</a:t>
            </a:r>
            <a:r>
              <a:rPr lang="it-IT" sz="1400" dirty="0"/>
              <a:t>, avv. Vincenzo Florio, avv. Saverio Luppino, avv. Stefania Tonini, avv. Silvia Villa</a:t>
            </a:r>
            <a:endParaRPr lang="it-IT" sz="1400" b="1" dirty="0"/>
          </a:p>
        </p:txBody>
      </p:sp>
      <p:sp>
        <p:nvSpPr>
          <p:cNvPr id="8" name="Segnaposto contenuto 2"/>
          <p:cNvSpPr txBox="1">
            <a:spLocks/>
          </p:cNvSpPr>
          <p:nvPr/>
        </p:nvSpPr>
        <p:spPr>
          <a:xfrm>
            <a:off x="179512" y="4653136"/>
            <a:ext cx="8712968" cy="10844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Penale</a:t>
            </a:r>
          </a:p>
          <a:p>
            <a:pPr marL="0" indent="0">
              <a:buNone/>
            </a:pPr>
            <a:r>
              <a:rPr lang="it-IT" sz="1400" b="1" dirty="0"/>
              <a:t>Referente: </a:t>
            </a:r>
            <a:r>
              <a:rPr lang="it-IT" sz="1400" dirty="0"/>
              <a:t>avv. Italia Elisabetta D’Errico</a:t>
            </a:r>
          </a:p>
          <a:p>
            <a:pPr marL="0" indent="0">
              <a:buNone/>
            </a:pPr>
            <a:r>
              <a:rPr lang="it-IT" sz="1400" b="1" dirty="0"/>
              <a:t>Componenti: </a:t>
            </a:r>
            <a:r>
              <a:rPr lang="it-IT" sz="1400" dirty="0"/>
              <a:t>avv. Ercole </a:t>
            </a:r>
            <a:r>
              <a:rPr lang="it-IT" sz="1400" dirty="0" err="1"/>
              <a:t>Cavarretta</a:t>
            </a:r>
            <a:r>
              <a:rPr lang="it-IT" sz="1400" dirty="0"/>
              <a:t>, avv. Francesco Paolo </a:t>
            </a:r>
            <a:r>
              <a:rPr lang="it-IT" sz="1400" dirty="0" err="1"/>
              <a:t>Colliva</a:t>
            </a:r>
            <a:r>
              <a:rPr lang="it-IT" sz="1400" dirty="0"/>
              <a:t>, avv. Pietro Giampaolo, avv. Antonio </a:t>
            </a:r>
            <a:r>
              <a:rPr lang="it-IT" sz="1400" dirty="0" err="1"/>
              <a:t>Spinzo</a:t>
            </a:r>
            <a:r>
              <a:rPr lang="it-IT" sz="1400" dirty="0"/>
              <a:t>, avv. Tiziana Zambelli</a:t>
            </a:r>
            <a:endParaRPr lang="it-IT" sz="1400" b="1" dirty="0"/>
          </a:p>
        </p:txBody>
      </p:sp>
      <p:sp>
        <p:nvSpPr>
          <p:cNvPr id="9" name="Segnaposto contenuto 2"/>
          <p:cNvSpPr txBox="1">
            <a:spLocks/>
          </p:cNvSpPr>
          <p:nvPr/>
        </p:nvSpPr>
        <p:spPr>
          <a:xfrm>
            <a:off x="179512" y="3861048"/>
            <a:ext cx="8712968"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Accreditamento eventi formativi </a:t>
            </a:r>
          </a:p>
          <a:p>
            <a:pPr marL="0" indent="0">
              <a:buNone/>
            </a:pPr>
            <a:r>
              <a:rPr lang="it-IT" sz="1400" b="1" dirty="0"/>
              <a:t>Referente: </a:t>
            </a:r>
            <a:r>
              <a:rPr lang="it-IT" sz="1400" dirty="0"/>
              <a:t>avv. Antonio </a:t>
            </a:r>
            <a:r>
              <a:rPr lang="it-IT" sz="1400" dirty="0" err="1"/>
              <a:t>Spinzo</a:t>
            </a:r>
            <a:endParaRPr lang="it-IT" sz="1400" dirty="0"/>
          </a:p>
          <a:p>
            <a:pPr marL="0" indent="0">
              <a:buNone/>
            </a:pPr>
            <a:r>
              <a:rPr lang="it-IT" sz="1400" b="1" dirty="0"/>
              <a:t>Componenti: </a:t>
            </a:r>
            <a:r>
              <a:rPr lang="it-IT" sz="1400" dirty="0"/>
              <a:t>avv. Antonella </a:t>
            </a:r>
            <a:r>
              <a:rPr lang="it-IT" sz="1400" dirty="0" err="1"/>
              <a:t>Gavaudan</a:t>
            </a:r>
            <a:r>
              <a:rPr lang="it-IT" sz="1400" dirty="0"/>
              <a:t>, avv. Saverio Luppino, avv. Silvia Villa</a:t>
            </a:r>
            <a:endParaRPr lang="it-IT" sz="1400" b="1" dirty="0"/>
          </a:p>
        </p:txBody>
      </p:sp>
      <p:pic>
        <p:nvPicPr>
          <p:cNvPr id="11" name="Immagine 10"/>
          <p:cNvPicPr>
            <a:picLocks noChangeAspect="1"/>
          </p:cNvPicPr>
          <p:nvPr/>
        </p:nvPicPr>
        <p:blipFill>
          <a:blip r:embed="rId3"/>
          <a:stretch>
            <a:fillRect/>
          </a:stretch>
        </p:blipFill>
        <p:spPr>
          <a:xfrm>
            <a:off x="323527" y="292184"/>
            <a:ext cx="1118631" cy="1048584"/>
          </a:xfrm>
          <a:prstGeom prst="rect">
            <a:avLst/>
          </a:prstGeom>
        </p:spPr>
      </p:pic>
      <p:sp>
        <p:nvSpPr>
          <p:cNvPr id="10" name="Segnaposto contenuto 2"/>
          <p:cNvSpPr txBox="1">
            <a:spLocks/>
          </p:cNvSpPr>
          <p:nvPr/>
        </p:nvSpPr>
        <p:spPr>
          <a:xfrm>
            <a:off x="179512" y="5656964"/>
            <a:ext cx="8712968" cy="120103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600" b="1" dirty="0"/>
              <a:t>Commissione Internazionale</a:t>
            </a:r>
          </a:p>
          <a:p>
            <a:pPr marL="0" indent="0">
              <a:buNone/>
            </a:pPr>
            <a:r>
              <a:rPr lang="it-IT" sz="1400" b="1" dirty="0"/>
              <a:t>Referente: </a:t>
            </a:r>
            <a:r>
              <a:rPr lang="it-IT" sz="1400" dirty="0"/>
              <a:t>avv. Giovanni Berti </a:t>
            </a:r>
            <a:r>
              <a:rPr lang="it-IT" sz="1400" dirty="0" err="1"/>
              <a:t>Arnoaldi</a:t>
            </a:r>
            <a:r>
              <a:rPr lang="it-IT" sz="1400" dirty="0"/>
              <a:t> Veli</a:t>
            </a:r>
          </a:p>
          <a:p>
            <a:pPr marL="0" indent="0">
              <a:buNone/>
            </a:pPr>
            <a:r>
              <a:rPr lang="it-IT" sz="1400" b="1" dirty="0"/>
              <a:t>Componenti: </a:t>
            </a:r>
            <a:r>
              <a:rPr lang="it-IT" sz="1400" dirty="0"/>
              <a:t>avv. Federico Canova, avv. Lorenzo </a:t>
            </a:r>
            <a:r>
              <a:rPr lang="it-IT" sz="1400" dirty="0" err="1"/>
              <a:t>Turazza</a:t>
            </a:r>
            <a:r>
              <a:rPr lang="it-IT" sz="1400" dirty="0"/>
              <a:t>, avv. Elena Baroni (esterno), avv. Elisabetta Galeazzi (esterno), avv. Bruno </a:t>
            </a:r>
            <a:r>
              <a:rPr lang="it-IT" sz="1400" dirty="0" err="1"/>
              <a:t>Micolano</a:t>
            </a:r>
            <a:r>
              <a:rPr lang="it-IT" sz="1400" dirty="0"/>
              <a:t> (esterno), avv. Claudio Perrella (esterno), avv. Claudio Pezzi (esterno), avv. Lavinia </a:t>
            </a:r>
            <a:r>
              <a:rPr lang="it-IT" sz="1400" dirty="0" err="1"/>
              <a:t>Savini</a:t>
            </a:r>
            <a:r>
              <a:rPr lang="it-IT" sz="1400" dirty="0"/>
              <a:t> (esterno)</a:t>
            </a:r>
            <a:endParaRPr lang="it-IT" sz="1400" b="1" dirty="0"/>
          </a:p>
        </p:txBody>
      </p:sp>
    </p:spTree>
    <p:extLst>
      <p:ext uri="{BB962C8B-B14F-4D97-AF65-F5344CB8AC3E}">
        <p14:creationId xmlns:p14="http://schemas.microsoft.com/office/powerpoint/2010/main" val="27630678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1532</Words>
  <Application>Microsoft Office PowerPoint</Application>
  <PresentationFormat>Presentazione su schermo (4:3)</PresentationFormat>
  <Paragraphs>415</Paragraphs>
  <Slides>17</Slides>
  <Notes>17</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17</vt:i4>
      </vt:variant>
    </vt:vector>
  </HeadingPairs>
  <TitlesOfParts>
    <vt:vector size="20" baseType="lpstr">
      <vt:lpstr>Arial</vt:lpstr>
      <vt:lpstr>Calibri</vt:lpstr>
      <vt:lpstr>Tema di Office</vt:lpstr>
      <vt:lpstr>Assemblea Ordinaria degli iscritti all’Ordine degli Avvocati di Bologna</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Assemblea Ordinaria degli iscritti Fondazione Golinelli  11 Maggio 2016</vt:lpstr>
      <vt:lpstr>"Chiudo con ciò, ringraziando della benevola paziente attenzione, e confidando che se dovessi tornare a nascere, tornerei a scegliere di fare l’avvocato".  (avv. Angiola Sbaiz – Anno 1981 – Atti dell’Accademia di Scienze Lettere ed Arti di Udine)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User16</dc:creator>
  <cp:lastModifiedBy>user6</cp:lastModifiedBy>
  <cp:revision>88</cp:revision>
  <cp:lastPrinted>2016-05-11T07:48:59Z</cp:lastPrinted>
  <dcterms:created xsi:type="dcterms:W3CDTF">2016-05-02T10:32:00Z</dcterms:created>
  <dcterms:modified xsi:type="dcterms:W3CDTF">2016-05-11T07:50:44Z</dcterms:modified>
</cp:coreProperties>
</file>